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embeddedFontLst>
    <p:embeddedFont>
      <p:font typeface="Arial Black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zwNMDbQ33Clf1GDDnudfvkF8hR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5" name="Imelda Poole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ArialBlack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9-17T07:51:11.839">
    <p:pos x="6000" y="0"/>
    <p:text>Ireland, stats for philipinos, story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Fal-3A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3-09-17T07:49:46.780">
    <p:pos x="6000" y="0"/>
    <p:text>Social economy, prophet, legal aid ukraine war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Fal-28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3-09-17T07:52:05.051">
    <p:pos x="6000" y="0"/>
    <p:text>Story girl in north homeless Heathrow JRS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Fal-3E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3-09-17T07:55:42.740">
    <p:pos x="6000" y="0"/>
    <p:text>Traffickers? BBC Film here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Fal-3Q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3-09-17T07:58:02.145">
    <p:pos x="6000" y="0"/>
    <p:text>Afghan families philippino women and men trafficked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Fal-3U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4E0B2"/>
            </a:gs>
            <a:gs pos="71000">
              <a:srgbClr val="C4E0B2"/>
            </a:gs>
            <a:gs pos="83000">
              <a:srgbClr val="A9BEE4"/>
            </a:gs>
            <a:gs pos="84078">
              <a:srgbClr val="ABC0E4"/>
            </a:gs>
            <a:gs pos="97000">
              <a:srgbClr val="A9BEE4"/>
            </a:gs>
            <a:gs pos="100000">
              <a:srgbClr val="C5D3ED"/>
            </a:gs>
          </a:gsLst>
          <a:lin ang="108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2.xml"/><Relationship Id="rId4" Type="http://schemas.openxmlformats.org/officeDocument/2006/relationships/image" Target="../media/image7.jpg"/><Relationship Id="rId5" Type="http://schemas.openxmlformats.org/officeDocument/2006/relationships/image" Target="../media/image6.jpg"/><Relationship Id="rId6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3.xml"/><Relationship Id="rId4" Type="http://schemas.openxmlformats.org/officeDocument/2006/relationships/image" Target="../media/image14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4.xml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comments" Target="../comments/comment5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0" y="365125"/>
            <a:ext cx="12192000" cy="8933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A5A5A5"/>
                </a:solidFill>
              </a:rPr>
              <a:t>September 2023</a:t>
            </a:r>
            <a:r>
              <a:rPr lang="en-US" sz="2000">
                <a:solidFill>
                  <a:schemeClr val="lt1"/>
                </a:solidFill>
              </a:rPr>
              <a:t>		          						</a:t>
            </a:r>
            <a:r>
              <a:rPr lang="en-US" sz="2000">
                <a:solidFill>
                  <a:srgbClr val="A5A5A5"/>
                </a:solidFill>
              </a:rPr>
              <a:t>           Mary Ward Loreto Foundation</a:t>
            </a:r>
            <a:br>
              <a:rPr lang="en-US" sz="2000">
                <a:solidFill>
                  <a:schemeClr val="lt1"/>
                </a:solidFill>
              </a:rPr>
            </a:br>
            <a:r>
              <a:rPr b="1" lang="en-US" sz="2400">
                <a:solidFill>
                  <a:srgbClr val="A5A5A5"/>
                </a:solidFill>
              </a:rPr>
              <a:t>Loreto College Manchester</a:t>
            </a:r>
            <a:endParaRPr b="1" sz="2400">
              <a:solidFill>
                <a:srgbClr val="A5A5A5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10160" r="9574" t="17953"/>
          <a:stretch/>
        </p:blipFill>
        <p:spPr>
          <a:xfrm>
            <a:off x="4427143" y="1358017"/>
            <a:ext cx="3852713" cy="525101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 rot="-5400000">
            <a:off x="-2462885" y="3721319"/>
            <a:ext cx="5633657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Freedom, Justice Sincerity</a:t>
            </a:r>
            <a:endParaRPr b="0" i="0" sz="4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5888251" y="3244334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√√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624425" y="-270375"/>
            <a:ext cx="11264700" cy="222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E4E79"/>
                </a:solidFill>
              </a:rPr>
              <a:t>          </a:t>
            </a:r>
            <a:br>
              <a:rPr b="1" lang="en-US" sz="2800">
                <a:solidFill>
                  <a:srgbClr val="1E4E79"/>
                </a:solidFill>
              </a:rPr>
            </a:br>
            <a:r>
              <a:rPr b="1" lang="en-US" sz="28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The Reality - Human Trafficking Across Europe: TIP 2021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9617075" y="6870700"/>
            <a:ext cx="19944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Imelda Poole IBVM</a:t>
            </a:r>
            <a:endParaRPr/>
          </a:p>
        </p:txBody>
      </p:sp>
      <p:pic>
        <p:nvPicPr>
          <p:cNvPr descr="TIP 2021 Europe"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215" y="1425575"/>
            <a:ext cx="5132070" cy="47536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9518" id="99" name="Google Shape;99;p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9780" y="1425575"/>
            <a:ext cx="3890100" cy="47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89" y="-8"/>
            <a:ext cx="121666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321310" y="169545"/>
            <a:ext cx="1121283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Global Issues</a:t>
            </a:r>
            <a:endParaRPr b="1" sz="240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3858895" y="1104900"/>
            <a:ext cx="2964180" cy="4092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Unfair Economy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Greed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Poverty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Unemployment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Migration and Mobility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Demand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Climate Change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Law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Corruption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Child Exploitation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Covid 19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  <a:t>Ukraine War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rgbClr val="293B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4390" y="259715"/>
            <a:ext cx="2499995" cy="2178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verty" id="112" name="Google Shape;11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23785" y="2757170"/>
            <a:ext cx="2689860" cy="3409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2780" y="1569720"/>
            <a:ext cx="2793365" cy="2884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5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9955" y="4240530"/>
            <a:ext cx="3651250" cy="185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2475" y="1179195"/>
            <a:ext cx="3982720" cy="284289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/>
          <p:cNvSpPr txBox="1"/>
          <p:nvPr>
            <p:ph idx="4294967295" type="ctrTitle"/>
          </p:nvPr>
        </p:nvSpPr>
        <p:spPr>
          <a:xfrm>
            <a:off x="4968240" y="1228090"/>
            <a:ext cx="7065645" cy="279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3B13"/>
              </a:buClr>
              <a:buSzPts val="1800"/>
              <a:buFont typeface="Noto Sans Symbols"/>
              <a:buChar char="⮚"/>
            </a:pPr>
            <a:br>
              <a:rPr b="1" i="0" lang="en-US" sz="1800" u="none" cap="none" strike="noStrike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1800" u="none" cap="none" strike="noStrike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  <a:t>Estimated 80 million Human Trafficked:</a:t>
            </a:r>
            <a:br>
              <a:rPr b="1" i="0" lang="en-US" sz="1800" u="none" cap="none" strike="noStrike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1800" u="none" cap="none" strike="noStrike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  <a:t>exploited for labour</a:t>
            </a:r>
            <a:b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  <a:t>including sexual exploitation</a:t>
            </a:r>
            <a:b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  <a:t>15.4 million+: </a:t>
            </a:r>
            <a:b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b="1" i="0" lang="en-US" sz="1800" u="none" cap="none" strike="noStrike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  <a:t>in forced marriage</a:t>
            </a:r>
            <a:b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b="1" i="0" lang="en-US" sz="1800" u="none" cap="none" strike="noStrike">
                <a:solidFill>
                  <a:srgbClr val="293B1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  <a:t>5.4 victims for every 1,000 </a:t>
            </a:r>
            <a:br>
              <a:rPr b="1" i="0" lang="en-US" sz="1800" u="none" cap="none" strike="noStrike">
                <a:solidFill>
                  <a:srgbClr val="293B13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b="1" i="0" sz="1800" u="none" cap="none" strike="noStrike">
              <a:solidFill>
                <a:srgbClr val="293B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436245" y="4360545"/>
            <a:ext cx="6823710" cy="119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REMEMBER: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sz="180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Font typeface="Noto Sans Symbols"/>
              <a:buChar char="⮚"/>
            </a:pPr>
            <a:r>
              <a:rPr b="1" lang="en-US" sz="18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Only 0.9 % of trafficked victims are identified.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Font typeface="Noto Sans Symbols"/>
              <a:buChar char="⮚"/>
            </a:pPr>
            <a:r>
              <a:rPr b="1" lang="en-US" sz="18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Only 0.09% of Traffickers are prosecuted.</a:t>
            </a:r>
            <a:endParaRPr b="1" sz="1800">
              <a:solidFill>
                <a:srgbClr val="293B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2514600" y="549275"/>
            <a:ext cx="24577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Global Issues</a:t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/>
        </p:nvSpPr>
        <p:spPr>
          <a:xfrm>
            <a:off x="376555" y="1576070"/>
            <a:ext cx="8790305" cy="3169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Estimated Identified Victims in 2017 - 2018: 50 million</a:t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Estimated Identified Victims in 2022:              80 million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According to UN figures: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2022: approx 40%  are in the OSCE Region.</a:t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War in Ukraine has escalated this risk</a:t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Font typeface="Noto Sans Symbols"/>
              <a:buChar char="⮚"/>
            </a:pPr>
            <a:r>
              <a:rPr b="1" lang="en-US" sz="2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Globally Highest number of HT Victims: Asia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104458" y="430530"/>
            <a:ext cx="9154795" cy="829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Human Trafficked Victims in the World?  Some Data...</a:t>
            </a:r>
            <a:br>
              <a:rPr b="1" lang="en-US" sz="24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b="1" sz="240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C:\Users\User\Desktop\shkoza feb 2012 002.jpg" id="129" name="Google Shape;129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6270" y="2870835"/>
            <a:ext cx="1975485" cy="2636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9517" id="130" name="Google Shape;13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88630" y="1393190"/>
            <a:ext cx="3559810" cy="252539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 txBox="1"/>
          <p:nvPr/>
        </p:nvSpPr>
        <p:spPr>
          <a:xfrm>
            <a:off x="376555" y="4514850"/>
            <a:ext cx="5099685" cy="119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Font typeface="Noto Sans Symbols"/>
              <a:buChar char="⮚"/>
            </a:pPr>
            <a:r>
              <a:rPr b="1" lang="en-US" sz="1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Only 0.9 % of trafficked victims are identified.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Font typeface="Noto Sans Symbols"/>
              <a:buChar char="⮚"/>
            </a:pPr>
            <a:r>
              <a:rPr b="1" lang="en-US" sz="1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Only 0.09% of Traffickers are prosecuted.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sz="18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(Figures researched by OSCE, 2022)</a:t>
            </a:r>
            <a:endParaRPr b="1" sz="18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/>
          <p:nvPr>
            <p:ph type="title"/>
          </p:nvPr>
        </p:nvSpPr>
        <p:spPr>
          <a:xfrm>
            <a:off x="705485" y="365125"/>
            <a:ext cx="11176635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00"/>
              <a:buFont typeface="Arial Black"/>
              <a:buNone/>
            </a:pPr>
            <a:r>
              <a:rPr b="1" lang="en-US" sz="280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New: IT used by Traffickers Since Covid 19 Pandemic</a:t>
            </a:r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848360" y="1452245"/>
            <a:ext cx="7363460" cy="44615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Noto Sans Symbols"/>
              <a:buChar char="⮚"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Traffickers explode their trade on the internet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Noto Sans Symbols"/>
              <a:buChar char="⮚"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Algorithms expose the most vulnerable 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Noto Sans Symbols"/>
              <a:buChar char="⮚"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125% recruitment increase through FB.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Noto Sans Symbols"/>
              <a:buChar char="⮚"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95% increase  through Instagram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Noto Sans Symbols"/>
              <a:buChar char="⮚"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Trafficked Porn in ‘CLOUD’ applications eg Dropbox</a:t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_9049" id="138" name="Google Shape;138;p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5805" y="1611630"/>
            <a:ext cx="3114040" cy="440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7102" y="0"/>
            <a:ext cx="776536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9"/>
          <p:cNvPicPr preferRelativeResize="0"/>
          <p:nvPr/>
        </p:nvPicPr>
        <p:blipFill rotWithShape="1">
          <a:blip r:embed="rId3">
            <a:alphaModFix/>
          </a:blip>
          <a:srcRect b="13266" l="2803" r="2584" t="9110"/>
          <a:stretch/>
        </p:blipFill>
        <p:spPr>
          <a:xfrm>
            <a:off x="1774480" y="307818"/>
            <a:ext cx="9340158" cy="600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9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0"/>
          <p:cNvPicPr preferRelativeResize="0"/>
          <p:nvPr/>
        </p:nvPicPr>
        <p:blipFill rotWithShape="1">
          <a:blip r:embed="rId3">
            <a:alphaModFix/>
          </a:blip>
          <a:srcRect b="8794" l="4509" r="3224" t="7387"/>
          <a:stretch/>
        </p:blipFill>
        <p:spPr>
          <a:xfrm>
            <a:off x="1762577" y="233009"/>
            <a:ext cx="9723253" cy="624927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0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1"/>
          <p:cNvPicPr preferRelativeResize="0"/>
          <p:nvPr/>
        </p:nvPicPr>
        <p:blipFill rotWithShape="1">
          <a:blip r:embed="rId3">
            <a:alphaModFix/>
          </a:blip>
          <a:srcRect b="5083" l="3083" r="3238" t="3827"/>
          <a:stretch/>
        </p:blipFill>
        <p:spPr>
          <a:xfrm>
            <a:off x="2233189" y="439092"/>
            <a:ext cx="9080625" cy="624689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1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2"/>
          <p:cNvPicPr preferRelativeResize="0"/>
          <p:nvPr/>
        </p:nvPicPr>
        <p:blipFill rotWithShape="1">
          <a:blip r:embed="rId3">
            <a:alphaModFix/>
          </a:blip>
          <a:srcRect b="5345" l="12703" r="12391" t="4488"/>
          <a:stretch/>
        </p:blipFill>
        <p:spPr>
          <a:xfrm>
            <a:off x="2245261" y="195249"/>
            <a:ext cx="8401614" cy="650158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2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3"/>
          <p:cNvPicPr preferRelativeResize="0"/>
          <p:nvPr/>
        </p:nvPicPr>
        <p:blipFill rotWithShape="1">
          <a:blip r:embed="rId3">
            <a:alphaModFix/>
          </a:blip>
          <a:srcRect b="5082" l="3830" r="3705" t="4753"/>
          <a:stretch/>
        </p:blipFill>
        <p:spPr>
          <a:xfrm>
            <a:off x="1982708" y="72429"/>
            <a:ext cx="9554098" cy="659136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3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4"/>
          <p:cNvPicPr preferRelativeResize="0"/>
          <p:nvPr/>
        </p:nvPicPr>
        <p:blipFill rotWithShape="1">
          <a:blip r:embed="rId3">
            <a:alphaModFix/>
          </a:blip>
          <a:srcRect b="5345" l="3830" r="3799" t="4621"/>
          <a:stretch/>
        </p:blipFill>
        <p:spPr>
          <a:xfrm>
            <a:off x="1824521" y="0"/>
            <a:ext cx="9662834" cy="666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4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5"/>
          <p:cNvPicPr preferRelativeResize="0"/>
          <p:nvPr/>
        </p:nvPicPr>
        <p:blipFill rotWithShape="1">
          <a:blip r:embed="rId3">
            <a:alphaModFix/>
          </a:blip>
          <a:srcRect b="3603" l="9862" r="15226" t="3243"/>
          <a:stretch/>
        </p:blipFill>
        <p:spPr>
          <a:xfrm>
            <a:off x="2390115" y="34089"/>
            <a:ext cx="8211493" cy="682391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5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/>
          <p:nvPr>
            <p:ph idx="1" type="body"/>
          </p:nvPr>
        </p:nvSpPr>
        <p:spPr>
          <a:xfrm>
            <a:off x="1109803" y="1825625"/>
            <a:ext cx="10515600" cy="43513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Services, referrals and accompaniment provided – </a:t>
            </a: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2,334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>
              <a:solidFill>
                <a:srgbClr val="385623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Delivery of vocational training – </a:t>
            </a: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189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 Participants. </a:t>
            </a:r>
            <a:endParaRPr sz="2000">
              <a:solidFill>
                <a:srgbClr val="385623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Delivery of support for the development of youth-owned businesses and start-ups – </a:t>
            </a: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113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 trained. </a:t>
            </a:r>
            <a:endParaRPr sz="2000">
              <a:solidFill>
                <a:srgbClr val="385623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Meetings and awareness sessions conducted with industries/ businesses – </a:t>
            </a: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>
              <a:solidFill>
                <a:srgbClr val="385623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Workshops and training delivered to local officials – </a:t>
            </a: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107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 officials trained. </a:t>
            </a:r>
            <a:endParaRPr sz="2000">
              <a:solidFill>
                <a:srgbClr val="385623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Training in service learning, leadership and social transformation – </a:t>
            </a: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330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 young people trained. </a:t>
            </a:r>
            <a:endParaRPr sz="2000">
              <a:solidFill>
                <a:srgbClr val="385623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55A11"/>
              </a:buClr>
              <a:buSzPts val="2000"/>
              <a:buChar char="•"/>
            </a:pPr>
            <a:r>
              <a:rPr lang="en-US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291</a:t>
            </a: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 non-Albanian migrants had a needs assessment. </a:t>
            </a:r>
            <a:endParaRPr sz="2000">
              <a:solidFill>
                <a:srgbClr val="385623"/>
              </a:solidFill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85623"/>
              </a:buClr>
              <a:buSzPts val="2000"/>
              <a:buChar char="•"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5 Focus Groups were developed with migrants, respectively: </a:t>
            </a:r>
            <a:endParaRPr sz="2000">
              <a:solidFill>
                <a:srgbClr val="385623"/>
              </a:solidFill>
            </a:endParaRPr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85623"/>
              </a:buClr>
              <a:buSzPts val="1600"/>
              <a:buChar char="•"/>
            </a:pPr>
            <a:r>
              <a:rPr lang="en-US" sz="16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3 Focus Groups with men (74 participants) and </a:t>
            </a:r>
            <a:endParaRPr sz="1600">
              <a:solidFill>
                <a:srgbClr val="385623"/>
              </a:solidFill>
            </a:endParaRPr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85623"/>
              </a:buClr>
              <a:buSzPts val="1600"/>
              <a:buChar char="•"/>
            </a:pPr>
            <a:r>
              <a:rPr lang="en-US" sz="16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2 with women (42 participants) on raising awareness against human trafficking and exploitation</a:t>
            </a:r>
            <a:endParaRPr/>
          </a:p>
        </p:txBody>
      </p:sp>
      <p:sp>
        <p:nvSpPr>
          <p:cNvPr id="191" name="Google Shape;191;p16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MARY WARD LORETO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6"/>
          <p:cNvSpPr/>
          <p:nvPr/>
        </p:nvSpPr>
        <p:spPr>
          <a:xfrm>
            <a:off x="1031021" y="586273"/>
            <a:ext cx="252505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Outputs</a:t>
            </a:r>
            <a:endParaRPr b="1" sz="5400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in banner print size v2.1" id="197" name="Google Shape;19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2360" y="160655"/>
            <a:ext cx="9987280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7"/>
          <p:cNvSpPr txBox="1"/>
          <p:nvPr/>
        </p:nvSpPr>
        <p:spPr>
          <a:xfrm>
            <a:off x="667385" y="5219700"/>
            <a:ext cx="10857230" cy="119888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“Human trafficking is violence! The violence suffered by every woman and every girl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is an open wound in the body of Christ, in the body of all humanity,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it is a deep wound that also affects each one of us.”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Pope Francis February 8th 2022, Feast of St Bakhita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8"/>
          <p:cNvPicPr preferRelativeResize="0"/>
          <p:nvPr/>
        </p:nvPicPr>
        <p:blipFill rotWithShape="1">
          <a:blip r:embed="rId3">
            <a:alphaModFix/>
          </a:blip>
          <a:srcRect b="12078" l="0" r="6270" t="23365"/>
          <a:stretch/>
        </p:blipFill>
        <p:spPr>
          <a:xfrm>
            <a:off x="1581972" y="1738264"/>
            <a:ext cx="8973733" cy="46353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8"/>
          <p:cNvSpPr/>
          <p:nvPr/>
        </p:nvSpPr>
        <p:spPr>
          <a:xfrm rot="-5400000">
            <a:off x="-3092102" y="3092101"/>
            <a:ext cx="6892092" cy="707886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FREEDOM JUSTICE SINCERITY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4142567" y="613434"/>
            <a:ext cx="347229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Thank you! </a:t>
            </a:r>
            <a:endParaRPr b="0" sz="54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2023-04-19T08:42:57Z</dcterms:created>
  <dc:creator>Microsoft Office User</dc:creator>
</cp:coreProperties>
</file>