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1" r:id="rId5"/>
    <p:sldId id="262" r:id="rId6"/>
    <p:sldId id="270" r:id="rId7"/>
    <p:sldId id="271" r:id="rId8"/>
    <p:sldId id="266" r:id="rId9"/>
    <p:sldId id="267" r:id="rId10"/>
    <p:sldId id="263" r:id="rId11"/>
    <p:sldId id="272" r:id="rId12"/>
    <p:sldId id="273" r:id="rId13"/>
    <p:sldId id="258" r:id="rId14"/>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CER" initials="A"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31" autoAdjust="0"/>
    <p:restoredTop sz="90175" autoAdjust="0"/>
  </p:normalViewPr>
  <p:slideViewPr>
    <p:cSldViewPr snapToGrid="0">
      <p:cViewPr varScale="1">
        <p:scale>
          <a:sx n="72" d="100"/>
          <a:sy n="72" d="100"/>
        </p:scale>
        <p:origin x="1330" y="5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1606FC9-C585-4478-8B5F-1689790A2A7B}"/>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a:extLst>
              <a:ext uri="{FF2B5EF4-FFF2-40B4-BE49-F238E27FC236}">
                <a16:creationId xmlns:a16="http://schemas.microsoft.com/office/drawing/2014/main" id="{0EB73B66-3CE6-4243-A33D-4592D25EC8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Місце для дати 3">
            <a:extLst>
              <a:ext uri="{FF2B5EF4-FFF2-40B4-BE49-F238E27FC236}">
                <a16:creationId xmlns:a16="http://schemas.microsoft.com/office/drawing/2014/main" id="{B556CCEE-37DB-4F39-AFDA-1603486AD81F}"/>
              </a:ext>
            </a:extLst>
          </p:cNvPr>
          <p:cNvSpPr>
            <a:spLocks noGrp="1"/>
          </p:cNvSpPr>
          <p:nvPr>
            <p:ph type="dt" sz="half" idx="10"/>
          </p:nvPr>
        </p:nvSpPr>
        <p:spPr/>
        <p:txBody>
          <a:bodyPr/>
          <a:lstStyle/>
          <a:p>
            <a:fld id="{61C54D6C-4EBF-4BFD-AB0E-1420EEF34FBD}" type="datetimeFigureOut">
              <a:rPr lang="uk-UA" smtClean="0"/>
              <a:t>13.11.2025</a:t>
            </a:fld>
            <a:endParaRPr lang="uk-UA"/>
          </a:p>
        </p:txBody>
      </p:sp>
      <p:sp>
        <p:nvSpPr>
          <p:cNvPr id="5" name="Місце для нижнього колонтитула 4">
            <a:extLst>
              <a:ext uri="{FF2B5EF4-FFF2-40B4-BE49-F238E27FC236}">
                <a16:creationId xmlns:a16="http://schemas.microsoft.com/office/drawing/2014/main" id="{4EB1C969-0915-47C2-8459-19B44A9CECF3}"/>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1EC925E4-0276-441B-89F2-D30ACDD6FB81}"/>
              </a:ext>
            </a:extLst>
          </p:cNvPr>
          <p:cNvSpPr>
            <a:spLocks noGrp="1"/>
          </p:cNvSpPr>
          <p:nvPr>
            <p:ph type="sldNum" sz="quarter" idx="12"/>
          </p:nvPr>
        </p:nvSpPr>
        <p:spPr/>
        <p:txBody>
          <a:bodyPr/>
          <a:lstStyle/>
          <a:p>
            <a:fld id="{130CE35C-7AA6-4FB6-9B5B-23CF01E8CD31}" type="slidenum">
              <a:rPr lang="uk-UA" smtClean="0"/>
              <a:t>‹№›</a:t>
            </a:fld>
            <a:endParaRPr lang="uk-UA"/>
          </a:p>
        </p:txBody>
      </p:sp>
    </p:spTree>
    <p:extLst>
      <p:ext uri="{BB962C8B-B14F-4D97-AF65-F5344CB8AC3E}">
        <p14:creationId xmlns:p14="http://schemas.microsoft.com/office/powerpoint/2010/main" val="747140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B7DEBB1-8DA0-408F-9C45-A026A732E27E}"/>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8212FFE8-3647-4918-944E-9F8A004DFD09}"/>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51B86585-B791-4438-81A1-43185B2AB915}"/>
              </a:ext>
            </a:extLst>
          </p:cNvPr>
          <p:cNvSpPr>
            <a:spLocks noGrp="1"/>
          </p:cNvSpPr>
          <p:nvPr>
            <p:ph type="dt" sz="half" idx="10"/>
          </p:nvPr>
        </p:nvSpPr>
        <p:spPr/>
        <p:txBody>
          <a:bodyPr/>
          <a:lstStyle/>
          <a:p>
            <a:fld id="{61C54D6C-4EBF-4BFD-AB0E-1420EEF34FBD}" type="datetimeFigureOut">
              <a:rPr lang="uk-UA" smtClean="0"/>
              <a:t>13.11.2025</a:t>
            </a:fld>
            <a:endParaRPr lang="uk-UA"/>
          </a:p>
        </p:txBody>
      </p:sp>
      <p:sp>
        <p:nvSpPr>
          <p:cNvPr id="5" name="Місце для нижнього колонтитула 4">
            <a:extLst>
              <a:ext uri="{FF2B5EF4-FFF2-40B4-BE49-F238E27FC236}">
                <a16:creationId xmlns:a16="http://schemas.microsoft.com/office/drawing/2014/main" id="{05FFB7F9-7D26-419C-BD5B-5D98CA5BDA23}"/>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5007CC27-2BAA-425D-ACAA-5C4F8B3EDAF6}"/>
              </a:ext>
            </a:extLst>
          </p:cNvPr>
          <p:cNvSpPr>
            <a:spLocks noGrp="1"/>
          </p:cNvSpPr>
          <p:nvPr>
            <p:ph type="sldNum" sz="quarter" idx="12"/>
          </p:nvPr>
        </p:nvSpPr>
        <p:spPr/>
        <p:txBody>
          <a:bodyPr/>
          <a:lstStyle/>
          <a:p>
            <a:fld id="{130CE35C-7AA6-4FB6-9B5B-23CF01E8CD31}" type="slidenum">
              <a:rPr lang="uk-UA" smtClean="0"/>
              <a:t>‹№›</a:t>
            </a:fld>
            <a:endParaRPr lang="uk-UA"/>
          </a:p>
        </p:txBody>
      </p:sp>
    </p:spTree>
    <p:extLst>
      <p:ext uri="{BB962C8B-B14F-4D97-AF65-F5344CB8AC3E}">
        <p14:creationId xmlns:p14="http://schemas.microsoft.com/office/powerpoint/2010/main" val="30644767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959537F-1FD1-4F8E-B50F-865BC1D634C7}"/>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C2A1A68C-F2F5-4AE0-80FC-A89162B7C8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Місце для дати 3">
            <a:extLst>
              <a:ext uri="{FF2B5EF4-FFF2-40B4-BE49-F238E27FC236}">
                <a16:creationId xmlns:a16="http://schemas.microsoft.com/office/drawing/2014/main" id="{212F7EEE-3439-4C25-8FFC-3CE819E6C274}"/>
              </a:ext>
            </a:extLst>
          </p:cNvPr>
          <p:cNvSpPr>
            <a:spLocks noGrp="1"/>
          </p:cNvSpPr>
          <p:nvPr>
            <p:ph type="dt" sz="half" idx="10"/>
          </p:nvPr>
        </p:nvSpPr>
        <p:spPr/>
        <p:txBody>
          <a:bodyPr/>
          <a:lstStyle/>
          <a:p>
            <a:fld id="{61C54D6C-4EBF-4BFD-AB0E-1420EEF34FBD}" type="datetimeFigureOut">
              <a:rPr lang="uk-UA" smtClean="0"/>
              <a:t>13.11.2025</a:t>
            </a:fld>
            <a:endParaRPr lang="uk-UA"/>
          </a:p>
        </p:txBody>
      </p:sp>
      <p:sp>
        <p:nvSpPr>
          <p:cNvPr id="5" name="Місце для нижнього колонтитула 4">
            <a:extLst>
              <a:ext uri="{FF2B5EF4-FFF2-40B4-BE49-F238E27FC236}">
                <a16:creationId xmlns:a16="http://schemas.microsoft.com/office/drawing/2014/main" id="{664F7B57-66AF-4C71-B6BC-03D4C44BE6E5}"/>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B4AC27D5-B0C1-419A-814D-ED13C4C6563D}"/>
              </a:ext>
            </a:extLst>
          </p:cNvPr>
          <p:cNvSpPr>
            <a:spLocks noGrp="1"/>
          </p:cNvSpPr>
          <p:nvPr>
            <p:ph type="sldNum" sz="quarter" idx="12"/>
          </p:nvPr>
        </p:nvSpPr>
        <p:spPr/>
        <p:txBody>
          <a:bodyPr/>
          <a:lstStyle/>
          <a:p>
            <a:fld id="{130CE35C-7AA6-4FB6-9B5B-23CF01E8CD31}" type="slidenum">
              <a:rPr lang="uk-UA" smtClean="0"/>
              <a:t>‹№›</a:t>
            </a:fld>
            <a:endParaRPr lang="uk-UA"/>
          </a:p>
        </p:txBody>
      </p:sp>
    </p:spTree>
    <p:extLst>
      <p:ext uri="{BB962C8B-B14F-4D97-AF65-F5344CB8AC3E}">
        <p14:creationId xmlns:p14="http://schemas.microsoft.com/office/powerpoint/2010/main" val="2056795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97EB48B-2128-42FF-B81A-0399E6632E5C}"/>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44F894D1-38AE-4EEE-BB39-50889D5C15F8}"/>
              </a:ext>
            </a:extLst>
          </p:cNvPr>
          <p:cNvSpPr>
            <a:spLocks noGrp="1"/>
          </p:cNvSpPr>
          <p:nvPr>
            <p:ph sz="half" idx="1"/>
          </p:nvPr>
        </p:nvSpPr>
        <p:spPr>
          <a:xfrm>
            <a:off x="838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7FFD088B-1530-4C09-87ED-22882CAD12D0}"/>
              </a:ext>
            </a:extLst>
          </p:cNvPr>
          <p:cNvSpPr>
            <a:spLocks noGrp="1"/>
          </p:cNvSpPr>
          <p:nvPr>
            <p:ph sz="half" idx="2"/>
          </p:nvPr>
        </p:nvSpPr>
        <p:spPr>
          <a:xfrm>
            <a:off x="6172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a:extLst>
              <a:ext uri="{FF2B5EF4-FFF2-40B4-BE49-F238E27FC236}">
                <a16:creationId xmlns:a16="http://schemas.microsoft.com/office/drawing/2014/main" id="{D5ACF10C-0993-4BD2-9D8B-77C0418D819C}"/>
              </a:ext>
            </a:extLst>
          </p:cNvPr>
          <p:cNvSpPr>
            <a:spLocks noGrp="1"/>
          </p:cNvSpPr>
          <p:nvPr>
            <p:ph type="dt" sz="half" idx="10"/>
          </p:nvPr>
        </p:nvSpPr>
        <p:spPr/>
        <p:txBody>
          <a:bodyPr/>
          <a:lstStyle/>
          <a:p>
            <a:fld id="{61C54D6C-4EBF-4BFD-AB0E-1420EEF34FBD}" type="datetimeFigureOut">
              <a:rPr lang="uk-UA" smtClean="0"/>
              <a:t>13.11.2025</a:t>
            </a:fld>
            <a:endParaRPr lang="uk-UA"/>
          </a:p>
        </p:txBody>
      </p:sp>
      <p:sp>
        <p:nvSpPr>
          <p:cNvPr id="6" name="Місце для нижнього колонтитула 5">
            <a:extLst>
              <a:ext uri="{FF2B5EF4-FFF2-40B4-BE49-F238E27FC236}">
                <a16:creationId xmlns:a16="http://schemas.microsoft.com/office/drawing/2014/main" id="{6A3B1E70-DE0D-4645-8D91-2C5ED833589C}"/>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DBD9431C-98FB-45D3-8FE7-CBCD04A7890E}"/>
              </a:ext>
            </a:extLst>
          </p:cNvPr>
          <p:cNvSpPr>
            <a:spLocks noGrp="1"/>
          </p:cNvSpPr>
          <p:nvPr>
            <p:ph type="sldNum" sz="quarter" idx="12"/>
          </p:nvPr>
        </p:nvSpPr>
        <p:spPr/>
        <p:txBody>
          <a:bodyPr/>
          <a:lstStyle/>
          <a:p>
            <a:fld id="{130CE35C-7AA6-4FB6-9B5B-23CF01E8CD31}" type="slidenum">
              <a:rPr lang="uk-UA" smtClean="0"/>
              <a:t>‹№›</a:t>
            </a:fld>
            <a:endParaRPr lang="uk-UA"/>
          </a:p>
        </p:txBody>
      </p:sp>
    </p:spTree>
    <p:extLst>
      <p:ext uri="{BB962C8B-B14F-4D97-AF65-F5344CB8AC3E}">
        <p14:creationId xmlns:p14="http://schemas.microsoft.com/office/powerpoint/2010/main" val="669203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D3D48A-FC9E-41DD-9C02-4115A0CDB0DC}"/>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58A38C64-2AA8-4F5D-991E-973AB25ECE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809F08A0-C6C9-4BFE-A7A0-92D839FAAD35}"/>
              </a:ext>
            </a:extLst>
          </p:cNvPr>
          <p:cNvSpPr>
            <a:spLocks noGrp="1"/>
          </p:cNvSpPr>
          <p:nvPr>
            <p:ph sz="half" idx="2"/>
          </p:nvPr>
        </p:nvSpPr>
        <p:spPr>
          <a:xfrm>
            <a:off x="839788" y="2505075"/>
            <a:ext cx="515778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0EB30F6E-C8CF-4E30-8A15-C3EF9E1BCE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63D1E35E-E0C7-4FAA-8D53-BECBF2AF5E59}"/>
              </a:ext>
            </a:extLst>
          </p:cNvPr>
          <p:cNvSpPr>
            <a:spLocks noGrp="1"/>
          </p:cNvSpPr>
          <p:nvPr>
            <p:ph sz="quarter" idx="4"/>
          </p:nvPr>
        </p:nvSpPr>
        <p:spPr>
          <a:xfrm>
            <a:off x="6172200" y="2505075"/>
            <a:ext cx="51831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a:extLst>
              <a:ext uri="{FF2B5EF4-FFF2-40B4-BE49-F238E27FC236}">
                <a16:creationId xmlns:a16="http://schemas.microsoft.com/office/drawing/2014/main" id="{939202D1-AB2B-45FD-9DE6-FF45FC393FF4}"/>
              </a:ext>
            </a:extLst>
          </p:cNvPr>
          <p:cNvSpPr>
            <a:spLocks noGrp="1"/>
          </p:cNvSpPr>
          <p:nvPr>
            <p:ph type="dt" sz="half" idx="10"/>
          </p:nvPr>
        </p:nvSpPr>
        <p:spPr/>
        <p:txBody>
          <a:bodyPr/>
          <a:lstStyle/>
          <a:p>
            <a:fld id="{61C54D6C-4EBF-4BFD-AB0E-1420EEF34FBD}" type="datetimeFigureOut">
              <a:rPr lang="uk-UA" smtClean="0"/>
              <a:t>13.11.2025</a:t>
            </a:fld>
            <a:endParaRPr lang="uk-UA"/>
          </a:p>
        </p:txBody>
      </p:sp>
      <p:sp>
        <p:nvSpPr>
          <p:cNvPr id="8" name="Місце для нижнього колонтитула 7">
            <a:extLst>
              <a:ext uri="{FF2B5EF4-FFF2-40B4-BE49-F238E27FC236}">
                <a16:creationId xmlns:a16="http://schemas.microsoft.com/office/drawing/2014/main" id="{138BCE98-6CC3-481A-A62F-0ECBAAC8FC76}"/>
              </a:ext>
            </a:extLst>
          </p:cNvPr>
          <p:cNvSpPr>
            <a:spLocks noGrp="1"/>
          </p:cNvSpPr>
          <p:nvPr>
            <p:ph type="ftr" sz="quarter" idx="11"/>
          </p:nvPr>
        </p:nvSpPr>
        <p:spPr/>
        <p:txBody>
          <a:bodyPr/>
          <a:lstStyle/>
          <a:p>
            <a:endParaRPr lang="uk-UA"/>
          </a:p>
        </p:txBody>
      </p:sp>
      <p:sp>
        <p:nvSpPr>
          <p:cNvPr id="9" name="Місце для номера слайда 8">
            <a:extLst>
              <a:ext uri="{FF2B5EF4-FFF2-40B4-BE49-F238E27FC236}">
                <a16:creationId xmlns:a16="http://schemas.microsoft.com/office/drawing/2014/main" id="{2D122F7A-A4E5-43F8-B26B-0DC2CEEBB166}"/>
              </a:ext>
            </a:extLst>
          </p:cNvPr>
          <p:cNvSpPr>
            <a:spLocks noGrp="1"/>
          </p:cNvSpPr>
          <p:nvPr>
            <p:ph type="sldNum" sz="quarter" idx="12"/>
          </p:nvPr>
        </p:nvSpPr>
        <p:spPr/>
        <p:txBody>
          <a:bodyPr/>
          <a:lstStyle/>
          <a:p>
            <a:fld id="{130CE35C-7AA6-4FB6-9B5B-23CF01E8CD31}" type="slidenum">
              <a:rPr lang="uk-UA" smtClean="0"/>
              <a:t>‹№›</a:t>
            </a:fld>
            <a:endParaRPr lang="uk-UA"/>
          </a:p>
        </p:txBody>
      </p:sp>
    </p:spTree>
    <p:extLst>
      <p:ext uri="{BB962C8B-B14F-4D97-AF65-F5344CB8AC3E}">
        <p14:creationId xmlns:p14="http://schemas.microsoft.com/office/powerpoint/2010/main" val="2549611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8A4D37C-0A40-4ED0-9F7E-5C9BCE070BF1}"/>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дати 2">
            <a:extLst>
              <a:ext uri="{FF2B5EF4-FFF2-40B4-BE49-F238E27FC236}">
                <a16:creationId xmlns:a16="http://schemas.microsoft.com/office/drawing/2014/main" id="{2C4ABD4F-5950-4123-8AF4-A11FDBF16E8E}"/>
              </a:ext>
            </a:extLst>
          </p:cNvPr>
          <p:cNvSpPr>
            <a:spLocks noGrp="1"/>
          </p:cNvSpPr>
          <p:nvPr>
            <p:ph type="dt" sz="half" idx="10"/>
          </p:nvPr>
        </p:nvSpPr>
        <p:spPr/>
        <p:txBody>
          <a:bodyPr/>
          <a:lstStyle/>
          <a:p>
            <a:fld id="{61C54D6C-4EBF-4BFD-AB0E-1420EEF34FBD}" type="datetimeFigureOut">
              <a:rPr lang="uk-UA" smtClean="0"/>
              <a:t>13.11.2025</a:t>
            </a:fld>
            <a:endParaRPr lang="uk-UA"/>
          </a:p>
        </p:txBody>
      </p:sp>
      <p:sp>
        <p:nvSpPr>
          <p:cNvPr id="4" name="Місце для нижнього колонтитула 3">
            <a:extLst>
              <a:ext uri="{FF2B5EF4-FFF2-40B4-BE49-F238E27FC236}">
                <a16:creationId xmlns:a16="http://schemas.microsoft.com/office/drawing/2014/main" id="{A7C99D96-986A-40D4-8559-F3CC8093AC32}"/>
              </a:ext>
            </a:extLst>
          </p:cNvPr>
          <p:cNvSpPr>
            <a:spLocks noGrp="1"/>
          </p:cNvSpPr>
          <p:nvPr>
            <p:ph type="ftr" sz="quarter" idx="11"/>
          </p:nvPr>
        </p:nvSpPr>
        <p:spPr/>
        <p:txBody>
          <a:bodyPr/>
          <a:lstStyle/>
          <a:p>
            <a:endParaRPr lang="uk-UA"/>
          </a:p>
        </p:txBody>
      </p:sp>
      <p:sp>
        <p:nvSpPr>
          <p:cNvPr id="5" name="Місце для номера слайда 4">
            <a:extLst>
              <a:ext uri="{FF2B5EF4-FFF2-40B4-BE49-F238E27FC236}">
                <a16:creationId xmlns:a16="http://schemas.microsoft.com/office/drawing/2014/main" id="{0F978575-038B-4122-9A77-D9E644953456}"/>
              </a:ext>
            </a:extLst>
          </p:cNvPr>
          <p:cNvSpPr>
            <a:spLocks noGrp="1"/>
          </p:cNvSpPr>
          <p:nvPr>
            <p:ph type="sldNum" sz="quarter" idx="12"/>
          </p:nvPr>
        </p:nvSpPr>
        <p:spPr/>
        <p:txBody>
          <a:bodyPr/>
          <a:lstStyle/>
          <a:p>
            <a:fld id="{130CE35C-7AA6-4FB6-9B5B-23CF01E8CD31}" type="slidenum">
              <a:rPr lang="uk-UA" smtClean="0"/>
              <a:t>‹№›</a:t>
            </a:fld>
            <a:endParaRPr lang="uk-UA"/>
          </a:p>
        </p:txBody>
      </p:sp>
    </p:spTree>
    <p:extLst>
      <p:ext uri="{BB962C8B-B14F-4D97-AF65-F5344CB8AC3E}">
        <p14:creationId xmlns:p14="http://schemas.microsoft.com/office/powerpoint/2010/main" val="31270172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321F3EE4-386F-4A4B-8747-03495C65131B}"/>
              </a:ext>
            </a:extLst>
          </p:cNvPr>
          <p:cNvSpPr>
            <a:spLocks noGrp="1"/>
          </p:cNvSpPr>
          <p:nvPr>
            <p:ph type="dt" sz="half" idx="10"/>
          </p:nvPr>
        </p:nvSpPr>
        <p:spPr/>
        <p:txBody>
          <a:bodyPr/>
          <a:lstStyle/>
          <a:p>
            <a:fld id="{61C54D6C-4EBF-4BFD-AB0E-1420EEF34FBD}" type="datetimeFigureOut">
              <a:rPr lang="uk-UA" smtClean="0"/>
              <a:t>13.11.2025</a:t>
            </a:fld>
            <a:endParaRPr lang="uk-UA"/>
          </a:p>
        </p:txBody>
      </p:sp>
      <p:sp>
        <p:nvSpPr>
          <p:cNvPr id="3" name="Місце для нижнього колонтитула 2">
            <a:extLst>
              <a:ext uri="{FF2B5EF4-FFF2-40B4-BE49-F238E27FC236}">
                <a16:creationId xmlns:a16="http://schemas.microsoft.com/office/drawing/2014/main" id="{7553EB1C-6CDB-4BDD-9489-D78B7388566C}"/>
              </a:ext>
            </a:extLst>
          </p:cNvPr>
          <p:cNvSpPr>
            <a:spLocks noGrp="1"/>
          </p:cNvSpPr>
          <p:nvPr>
            <p:ph type="ftr" sz="quarter" idx="11"/>
          </p:nvPr>
        </p:nvSpPr>
        <p:spPr/>
        <p:txBody>
          <a:bodyPr/>
          <a:lstStyle/>
          <a:p>
            <a:endParaRPr lang="uk-UA"/>
          </a:p>
        </p:txBody>
      </p:sp>
      <p:sp>
        <p:nvSpPr>
          <p:cNvPr id="4" name="Місце для номера слайда 3">
            <a:extLst>
              <a:ext uri="{FF2B5EF4-FFF2-40B4-BE49-F238E27FC236}">
                <a16:creationId xmlns:a16="http://schemas.microsoft.com/office/drawing/2014/main" id="{6A1BD8B3-CFB6-4C51-8090-33316D29E250}"/>
              </a:ext>
            </a:extLst>
          </p:cNvPr>
          <p:cNvSpPr>
            <a:spLocks noGrp="1"/>
          </p:cNvSpPr>
          <p:nvPr>
            <p:ph type="sldNum" sz="quarter" idx="12"/>
          </p:nvPr>
        </p:nvSpPr>
        <p:spPr/>
        <p:txBody>
          <a:bodyPr/>
          <a:lstStyle/>
          <a:p>
            <a:fld id="{130CE35C-7AA6-4FB6-9B5B-23CF01E8CD31}" type="slidenum">
              <a:rPr lang="uk-UA" smtClean="0"/>
              <a:t>‹№›</a:t>
            </a:fld>
            <a:endParaRPr lang="uk-UA"/>
          </a:p>
        </p:txBody>
      </p:sp>
    </p:spTree>
    <p:extLst>
      <p:ext uri="{BB962C8B-B14F-4D97-AF65-F5344CB8AC3E}">
        <p14:creationId xmlns:p14="http://schemas.microsoft.com/office/powerpoint/2010/main" val="1013439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DAF087A-A10D-4774-95BE-27D9048F405F}"/>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2C58F596-F6A2-4323-B47C-A4D10B0DA7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94F7726F-919C-4F77-9030-0EEF451C37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667E06A1-F7C4-4147-A31D-7009462F6F51}"/>
              </a:ext>
            </a:extLst>
          </p:cNvPr>
          <p:cNvSpPr>
            <a:spLocks noGrp="1"/>
          </p:cNvSpPr>
          <p:nvPr>
            <p:ph type="dt" sz="half" idx="10"/>
          </p:nvPr>
        </p:nvSpPr>
        <p:spPr/>
        <p:txBody>
          <a:bodyPr/>
          <a:lstStyle/>
          <a:p>
            <a:fld id="{61C54D6C-4EBF-4BFD-AB0E-1420EEF34FBD}" type="datetimeFigureOut">
              <a:rPr lang="uk-UA" smtClean="0"/>
              <a:t>13.11.2025</a:t>
            </a:fld>
            <a:endParaRPr lang="uk-UA"/>
          </a:p>
        </p:txBody>
      </p:sp>
      <p:sp>
        <p:nvSpPr>
          <p:cNvPr id="6" name="Місце для нижнього колонтитула 5">
            <a:extLst>
              <a:ext uri="{FF2B5EF4-FFF2-40B4-BE49-F238E27FC236}">
                <a16:creationId xmlns:a16="http://schemas.microsoft.com/office/drawing/2014/main" id="{4E0F2477-D9A1-4B21-91B1-BA57D9FE43F3}"/>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C663BC30-952F-434B-9842-DB3FB9CD383C}"/>
              </a:ext>
            </a:extLst>
          </p:cNvPr>
          <p:cNvSpPr>
            <a:spLocks noGrp="1"/>
          </p:cNvSpPr>
          <p:nvPr>
            <p:ph type="sldNum" sz="quarter" idx="12"/>
          </p:nvPr>
        </p:nvSpPr>
        <p:spPr/>
        <p:txBody>
          <a:bodyPr/>
          <a:lstStyle/>
          <a:p>
            <a:fld id="{130CE35C-7AA6-4FB6-9B5B-23CF01E8CD31}" type="slidenum">
              <a:rPr lang="uk-UA" smtClean="0"/>
              <a:t>‹№›</a:t>
            </a:fld>
            <a:endParaRPr lang="uk-UA"/>
          </a:p>
        </p:txBody>
      </p:sp>
    </p:spTree>
    <p:extLst>
      <p:ext uri="{BB962C8B-B14F-4D97-AF65-F5344CB8AC3E}">
        <p14:creationId xmlns:p14="http://schemas.microsoft.com/office/powerpoint/2010/main" val="2707237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E041229-79D0-4264-A6FD-837A3BAF6EB7}"/>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7B7FB923-D811-40C2-A609-30DFC5DC6F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a:extLst>
              <a:ext uri="{FF2B5EF4-FFF2-40B4-BE49-F238E27FC236}">
                <a16:creationId xmlns:a16="http://schemas.microsoft.com/office/drawing/2014/main" id="{78EB39F6-1E41-4E00-BB40-7FE22C3DDA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D15B3A35-C682-4E4A-BE1C-ECAD0A182AEC}"/>
              </a:ext>
            </a:extLst>
          </p:cNvPr>
          <p:cNvSpPr>
            <a:spLocks noGrp="1"/>
          </p:cNvSpPr>
          <p:nvPr>
            <p:ph type="dt" sz="half" idx="10"/>
          </p:nvPr>
        </p:nvSpPr>
        <p:spPr/>
        <p:txBody>
          <a:bodyPr/>
          <a:lstStyle/>
          <a:p>
            <a:fld id="{61C54D6C-4EBF-4BFD-AB0E-1420EEF34FBD}" type="datetimeFigureOut">
              <a:rPr lang="uk-UA" smtClean="0"/>
              <a:t>13.11.2025</a:t>
            </a:fld>
            <a:endParaRPr lang="uk-UA"/>
          </a:p>
        </p:txBody>
      </p:sp>
      <p:sp>
        <p:nvSpPr>
          <p:cNvPr id="6" name="Місце для нижнього колонтитула 5">
            <a:extLst>
              <a:ext uri="{FF2B5EF4-FFF2-40B4-BE49-F238E27FC236}">
                <a16:creationId xmlns:a16="http://schemas.microsoft.com/office/drawing/2014/main" id="{2AD52AF3-F105-4C3D-9BB0-ED5D701251D2}"/>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8A71F8DC-B238-4B56-9FC5-371D4623FA77}"/>
              </a:ext>
            </a:extLst>
          </p:cNvPr>
          <p:cNvSpPr>
            <a:spLocks noGrp="1"/>
          </p:cNvSpPr>
          <p:nvPr>
            <p:ph type="sldNum" sz="quarter" idx="12"/>
          </p:nvPr>
        </p:nvSpPr>
        <p:spPr/>
        <p:txBody>
          <a:bodyPr/>
          <a:lstStyle/>
          <a:p>
            <a:fld id="{130CE35C-7AA6-4FB6-9B5B-23CF01E8CD31}" type="slidenum">
              <a:rPr lang="uk-UA" smtClean="0"/>
              <a:t>‹№›</a:t>
            </a:fld>
            <a:endParaRPr lang="uk-UA"/>
          </a:p>
        </p:txBody>
      </p:sp>
    </p:spTree>
    <p:extLst>
      <p:ext uri="{BB962C8B-B14F-4D97-AF65-F5344CB8AC3E}">
        <p14:creationId xmlns:p14="http://schemas.microsoft.com/office/powerpoint/2010/main" val="4002156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32331F7-33D7-4F11-A90B-91B505753921}"/>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0F682FF4-3FA8-453B-B6ED-82798C894C9E}"/>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62D11092-4B8D-4D93-9E90-FC964F230416}"/>
              </a:ext>
            </a:extLst>
          </p:cNvPr>
          <p:cNvSpPr>
            <a:spLocks noGrp="1"/>
          </p:cNvSpPr>
          <p:nvPr>
            <p:ph type="dt" sz="half" idx="10"/>
          </p:nvPr>
        </p:nvSpPr>
        <p:spPr/>
        <p:txBody>
          <a:bodyPr/>
          <a:lstStyle/>
          <a:p>
            <a:fld id="{61C54D6C-4EBF-4BFD-AB0E-1420EEF34FBD}" type="datetimeFigureOut">
              <a:rPr lang="uk-UA" smtClean="0"/>
              <a:t>13.11.2025</a:t>
            </a:fld>
            <a:endParaRPr lang="uk-UA"/>
          </a:p>
        </p:txBody>
      </p:sp>
      <p:sp>
        <p:nvSpPr>
          <p:cNvPr id="5" name="Місце для нижнього колонтитула 4">
            <a:extLst>
              <a:ext uri="{FF2B5EF4-FFF2-40B4-BE49-F238E27FC236}">
                <a16:creationId xmlns:a16="http://schemas.microsoft.com/office/drawing/2014/main" id="{B8185663-EFFD-4CAE-B18A-ED639337C6F3}"/>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84AD184F-2522-44DE-90A8-EEE3FF8F4B15}"/>
              </a:ext>
            </a:extLst>
          </p:cNvPr>
          <p:cNvSpPr>
            <a:spLocks noGrp="1"/>
          </p:cNvSpPr>
          <p:nvPr>
            <p:ph type="sldNum" sz="quarter" idx="12"/>
          </p:nvPr>
        </p:nvSpPr>
        <p:spPr/>
        <p:txBody>
          <a:bodyPr/>
          <a:lstStyle/>
          <a:p>
            <a:fld id="{130CE35C-7AA6-4FB6-9B5B-23CF01E8CD31}" type="slidenum">
              <a:rPr lang="uk-UA" smtClean="0"/>
              <a:t>‹№›</a:t>
            </a:fld>
            <a:endParaRPr lang="uk-UA"/>
          </a:p>
        </p:txBody>
      </p:sp>
    </p:spTree>
    <p:extLst>
      <p:ext uri="{BB962C8B-B14F-4D97-AF65-F5344CB8AC3E}">
        <p14:creationId xmlns:p14="http://schemas.microsoft.com/office/powerpoint/2010/main" val="2962706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BB004BC6-486B-4DDD-AA46-F24B206D0BD2}"/>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9358D846-0A91-47ED-93B7-9535B0E124DC}"/>
              </a:ext>
            </a:extLst>
          </p:cNvPr>
          <p:cNvSpPr>
            <a:spLocks noGrp="1"/>
          </p:cNvSpPr>
          <p:nvPr>
            <p:ph type="body" orient="vert" idx="1"/>
          </p:nvPr>
        </p:nvSpPr>
        <p:spPr>
          <a:xfrm>
            <a:off x="838200" y="365125"/>
            <a:ext cx="7734300"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041C718B-AFEA-427E-B0DB-13CF9235F4D7}"/>
              </a:ext>
            </a:extLst>
          </p:cNvPr>
          <p:cNvSpPr>
            <a:spLocks noGrp="1"/>
          </p:cNvSpPr>
          <p:nvPr>
            <p:ph type="dt" sz="half" idx="10"/>
          </p:nvPr>
        </p:nvSpPr>
        <p:spPr/>
        <p:txBody>
          <a:bodyPr/>
          <a:lstStyle/>
          <a:p>
            <a:fld id="{61C54D6C-4EBF-4BFD-AB0E-1420EEF34FBD}" type="datetimeFigureOut">
              <a:rPr lang="uk-UA" smtClean="0"/>
              <a:t>13.11.2025</a:t>
            </a:fld>
            <a:endParaRPr lang="uk-UA"/>
          </a:p>
        </p:txBody>
      </p:sp>
      <p:sp>
        <p:nvSpPr>
          <p:cNvPr id="5" name="Місце для нижнього колонтитула 4">
            <a:extLst>
              <a:ext uri="{FF2B5EF4-FFF2-40B4-BE49-F238E27FC236}">
                <a16:creationId xmlns:a16="http://schemas.microsoft.com/office/drawing/2014/main" id="{99DEA887-A812-4AA1-A04B-EDC12DC49787}"/>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98E73976-0C4D-4AF4-8CE6-151CFCDCAA30}"/>
              </a:ext>
            </a:extLst>
          </p:cNvPr>
          <p:cNvSpPr>
            <a:spLocks noGrp="1"/>
          </p:cNvSpPr>
          <p:nvPr>
            <p:ph type="sldNum" sz="quarter" idx="12"/>
          </p:nvPr>
        </p:nvSpPr>
        <p:spPr/>
        <p:txBody>
          <a:bodyPr/>
          <a:lstStyle/>
          <a:p>
            <a:fld id="{130CE35C-7AA6-4FB6-9B5B-23CF01E8CD31}" type="slidenum">
              <a:rPr lang="uk-UA" smtClean="0"/>
              <a:t>‹№›</a:t>
            </a:fld>
            <a:endParaRPr lang="uk-UA"/>
          </a:p>
        </p:txBody>
      </p:sp>
    </p:spTree>
    <p:extLst>
      <p:ext uri="{BB962C8B-B14F-4D97-AF65-F5344CB8AC3E}">
        <p14:creationId xmlns:p14="http://schemas.microsoft.com/office/powerpoint/2010/main" val="1675250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0B4C9AA3-DFF7-423B-A20F-83C18C622A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59B44BC8-16CD-471B-9ABE-B8ED4483DD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88A02B5F-9146-4439-8883-9A603C8C68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C54D6C-4EBF-4BFD-AB0E-1420EEF34FBD}" type="datetimeFigureOut">
              <a:rPr lang="uk-UA" smtClean="0"/>
              <a:t>13.11.2025</a:t>
            </a:fld>
            <a:endParaRPr lang="uk-UA"/>
          </a:p>
        </p:txBody>
      </p:sp>
      <p:sp>
        <p:nvSpPr>
          <p:cNvPr id="5" name="Місце для нижнього колонтитула 4">
            <a:extLst>
              <a:ext uri="{FF2B5EF4-FFF2-40B4-BE49-F238E27FC236}">
                <a16:creationId xmlns:a16="http://schemas.microsoft.com/office/drawing/2014/main" id="{E916C780-E590-4846-9DC4-C59A6AFE70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Місце для номера слайда 5">
            <a:extLst>
              <a:ext uri="{FF2B5EF4-FFF2-40B4-BE49-F238E27FC236}">
                <a16:creationId xmlns:a16="http://schemas.microsoft.com/office/drawing/2014/main" id="{E141C0E5-7C84-48CA-98D2-CC2BACB395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0CE35C-7AA6-4FB6-9B5B-23CF01E8CD31}" type="slidenum">
              <a:rPr lang="uk-UA" smtClean="0"/>
              <a:t>‹№›</a:t>
            </a:fld>
            <a:endParaRPr lang="uk-UA"/>
          </a:p>
        </p:txBody>
      </p:sp>
    </p:spTree>
    <p:extLst>
      <p:ext uri="{BB962C8B-B14F-4D97-AF65-F5344CB8AC3E}">
        <p14:creationId xmlns:p14="http://schemas.microsoft.com/office/powerpoint/2010/main" val="26015709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1FE6CCB-5F22-44C3-BE3E-3BC6EFE9E3B9}"/>
              </a:ext>
            </a:extLst>
          </p:cNvPr>
          <p:cNvSpPr>
            <a:spLocks noGrp="1"/>
          </p:cNvSpPr>
          <p:nvPr>
            <p:ph type="ctrTitle"/>
          </p:nvPr>
        </p:nvSpPr>
        <p:spPr/>
        <p:txBody>
          <a:bodyPr/>
          <a:lstStyle/>
          <a:p>
            <a:endParaRPr lang="uk-UA"/>
          </a:p>
        </p:txBody>
      </p:sp>
      <p:sp>
        <p:nvSpPr>
          <p:cNvPr id="3" name="Підзаголовок 2">
            <a:extLst>
              <a:ext uri="{FF2B5EF4-FFF2-40B4-BE49-F238E27FC236}">
                <a16:creationId xmlns:a16="http://schemas.microsoft.com/office/drawing/2014/main" id="{39E75B89-36FB-4D24-9E21-75DB1069223E}"/>
              </a:ext>
            </a:extLst>
          </p:cNvPr>
          <p:cNvSpPr>
            <a:spLocks noGrp="1"/>
          </p:cNvSpPr>
          <p:nvPr>
            <p:ph type="subTitle" idx="1"/>
          </p:nvPr>
        </p:nvSpPr>
        <p:spPr/>
        <p:txBody>
          <a:bodyPr/>
          <a:lstStyle/>
          <a:p>
            <a:endParaRPr lang="uk-UA"/>
          </a:p>
        </p:txBody>
      </p:sp>
      <p:pic>
        <p:nvPicPr>
          <p:cNvPr id="5" name="Рисунок 4">
            <a:extLst>
              <a:ext uri="{FF2B5EF4-FFF2-40B4-BE49-F238E27FC236}">
                <a16:creationId xmlns:a16="http://schemas.microsoft.com/office/drawing/2014/main" id="{E6BDDC3E-BE2C-46B4-94CE-305044DABA5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0963"/>
            <a:ext cx="12192000" cy="6858000"/>
          </a:xfrm>
          <a:prstGeom prst="rect">
            <a:avLst/>
          </a:prstGeom>
        </p:spPr>
      </p:pic>
      <p:sp>
        <p:nvSpPr>
          <p:cNvPr id="4" name="Прямокутник 3"/>
          <p:cNvSpPr/>
          <p:nvPr/>
        </p:nvSpPr>
        <p:spPr>
          <a:xfrm>
            <a:off x="2764465" y="2041451"/>
            <a:ext cx="9537405" cy="4770537"/>
          </a:xfrm>
          <a:prstGeom prst="rect">
            <a:avLst/>
          </a:prstGeom>
        </p:spPr>
        <p:txBody>
          <a:bodyPr wrap="square">
            <a:spAutoFit/>
          </a:bodyPr>
          <a:lstStyle/>
          <a:p>
            <a:pPr algn="ctr"/>
            <a:r>
              <a:rPr lang="en-US" sz="4400" b="1" dirty="0">
                <a:solidFill>
                  <a:srgbClr val="FFFF00"/>
                </a:solidFill>
              </a:rPr>
              <a:t>Ensuring Victim-</a:t>
            </a:r>
            <a:r>
              <a:rPr lang="en-US" sz="4400" b="1" dirty="0" err="1">
                <a:solidFill>
                  <a:srgbClr val="FFFF00"/>
                </a:solidFill>
              </a:rPr>
              <a:t>Centred</a:t>
            </a:r>
            <a:r>
              <a:rPr lang="en-US" sz="4400" b="1" dirty="0">
                <a:solidFill>
                  <a:srgbClr val="FFFF00"/>
                </a:solidFill>
              </a:rPr>
              <a:t> and Trauma-Informed Support in Displacement Contexts </a:t>
            </a:r>
            <a:endParaRPr lang="uk-UA" sz="4400" b="1" dirty="0" smtClean="0">
              <a:solidFill>
                <a:srgbClr val="FFFF00"/>
              </a:solidFill>
            </a:endParaRPr>
          </a:p>
          <a:p>
            <a:pPr algn="ctr"/>
            <a:endParaRPr lang="en-US" b="1" dirty="0" smtClean="0">
              <a:solidFill>
                <a:srgbClr val="C00000"/>
              </a:solidFill>
            </a:endParaRPr>
          </a:p>
          <a:p>
            <a:pPr algn="ctr"/>
            <a:r>
              <a:rPr lang="en-US" sz="3200" b="1" dirty="0" smtClean="0">
                <a:solidFill>
                  <a:schemeClr val="bg2"/>
                </a:solidFill>
              </a:rPr>
              <a:t>Natalia </a:t>
            </a:r>
            <a:r>
              <a:rPr lang="en-US" sz="3200" b="1" dirty="0" err="1" smtClean="0">
                <a:solidFill>
                  <a:schemeClr val="bg2"/>
                </a:solidFill>
              </a:rPr>
              <a:t>Holynska</a:t>
            </a:r>
            <a:r>
              <a:rPr lang="en-US" sz="3200" b="1" dirty="0" smtClean="0">
                <a:solidFill>
                  <a:schemeClr val="bg2"/>
                </a:solidFill>
              </a:rPr>
              <a:t>,</a:t>
            </a:r>
          </a:p>
          <a:p>
            <a:pPr algn="ctr"/>
            <a:r>
              <a:rPr lang="en-US" sz="3200" b="1" dirty="0" smtClean="0">
                <a:solidFill>
                  <a:schemeClr val="bg2"/>
                </a:solidFill>
              </a:rPr>
              <a:t>Caritas Ukraine</a:t>
            </a:r>
            <a:endParaRPr lang="en-US" sz="2800" dirty="0">
              <a:solidFill>
                <a:schemeClr val="bg2"/>
              </a:solidFill>
            </a:endParaRPr>
          </a:p>
          <a:p>
            <a:pPr algn="ctr"/>
            <a:endParaRPr lang="en-US" sz="1000" dirty="0">
              <a:solidFill>
                <a:srgbClr val="FFFF00"/>
              </a:solidFill>
            </a:endParaRPr>
          </a:p>
          <a:p>
            <a:pPr algn="ctr"/>
            <a:r>
              <a:rPr lang="en-US" dirty="0">
                <a:solidFill>
                  <a:srgbClr val="FFFF00"/>
                </a:solidFill>
              </a:rPr>
              <a:t>Regional Conference: “Enhancing Cross-Border Cooperation of National Referral</a:t>
            </a:r>
          </a:p>
          <a:p>
            <a:pPr algn="ctr"/>
            <a:r>
              <a:rPr lang="en-US" dirty="0" smtClean="0">
                <a:solidFill>
                  <a:srgbClr val="FFFF00"/>
                </a:solidFill>
              </a:rPr>
              <a:t>Mechanisms to Address </a:t>
            </a:r>
            <a:r>
              <a:rPr lang="en-US" dirty="0">
                <a:solidFill>
                  <a:srgbClr val="FFFF00"/>
                </a:solidFill>
              </a:rPr>
              <a:t>Trafficking in Persons in Contexts of Displacement </a:t>
            </a:r>
            <a:endParaRPr lang="en-US" dirty="0" smtClean="0">
              <a:solidFill>
                <a:srgbClr val="FFFF00"/>
              </a:solidFill>
            </a:endParaRPr>
          </a:p>
          <a:p>
            <a:pPr algn="ctr"/>
            <a:r>
              <a:rPr lang="en-US" dirty="0" smtClean="0">
                <a:solidFill>
                  <a:srgbClr val="FFFF00"/>
                </a:solidFill>
              </a:rPr>
              <a:t>and Mixed Migration </a:t>
            </a:r>
            <a:r>
              <a:rPr lang="en-US" dirty="0">
                <a:solidFill>
                  <a:srgbClr val="FFFF00"/>
                </a:solidFill>
              </a:rPr>
              <a:t>Flows</a:t>
            </a:r>
            <a:r>
              <a:rPr lang="en-US" dirty="0" smtClean="0">
                <a:solidFill>
                  <a:srgbClr val="FFFF00"/>
                </a:solidFill>
              </a:rPr>
              <a:t>”</a:t>
            </a:r>
          </a:p>
          <a:p>
            <a:pPr algn="ctr"/>
            <a:endParaRPr lang="en-US" sz="1000" dirty="0" smtClean="0">
              <a:solidFill>
                <a:srgbClr val="FFFF00"/>
              </a:solidFill>
            </a:endParaRPr>
          </a:p>
          <a:p>
            <a:pPr algn="ctr"/>
            <a:r>
              <a:rPr lang="en-US" sz="1600" dirty="0" smtClean="0">
                <a:solidFill>
                  <a:srgbClr val="FFFF00"/>
                </a:solidFill>
              </a:rPr>
              <a:t>November</a:t>
            </a:r>
            <a:r>
              <a:rPr lang="en-US" sz="1600" dirty="0">
                <a:solidFill>
                  <a:srgbClr val="FFFF00"/>
                </a:solidFill>
              </a:rPr>
              <a:t>, 2025</a:t>
            </a:r>
            <a:endParaRPr lang="uk-UA" sz="1600" dirty="0">
              <a:solidFill>
                <a:srgbClr val="FFFF00"/>
              </a:solidFill>
            </a:endParaRPr>
          </a:p>
        </p:txBody>
      </p:sp>
    </p:spTree>
    <p:extLst>
      <p:ext uri="{BB962C8B-B14F-4D97-AF65-F5344CB8AC3E}">
        <p14:creationId xmlns:p14="http://schemas.microsoft.com/office/powerpoint/2010/main" val="37576566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56169DF-4D4B-49CC-833A-D25E5B5E4347}"/>
              </a:ext>
            </a:extLst>
          </p:cNvPr>
          <p:cNvSpPr>
            <a:spLocks noGrp="1"/>
          </p:cNvSpPr>
          <p:nvPr>
            <p:ph type="title"/>
          </p:nvPr>
        </p:nvSpPr>
        <p:spPr>
          <a:xfrm>
            <a:off x="838200" y="365127"/>
            <a:ext cx="10515600" cy="549273"/>
          </a:xfrm>
        </p:spPr>
        <p:txBody>
          <a:bodyPr>
            <a:noAutofit/>
          </a:bodyPr>
          <a:lstStyle/>
          <a:p>
            <a:pPr algn="ctr"/>
            <a:r>
              <a:rPr lang="en-US" b="1" dirty="0">
                <a:solidFill>
                  <a:schemeClr val="accent1">
                    <a:lumMod val="75000"/>
                  </a:schemeClr>
                </a:solidFill>
              </a:rPr>
              <a:t>Situation in </a:t>
            </a:r>
            <a:r>
              <a:rPr lang="en-US" b="1" dirty="0" smtClean="0">
                <a:solidFill>
                  <a:schemeClr val="accent1">
                    <a:lumMod val="75000"/>
                  </a:schemeClr>
                </a:solidFill>
              </a:rPr>
              <a:t>Ukraine</a:t>
            </a:r>
            <a:endParaRPr lang="uk-UA" b="1" dirty="0">
              <a:solidFill>
                <a:schemeClr val="accent1">
                  <a:lumMod val="75000"/>
                </a:schemeClr>
              </a:solidFill>
            </a:endParaRPr>
          </a:p>
        </p:txBody>
      </p:sp>
      <p:pic>
        <p:nvPicPr>
          <p:cNvPr id="4" name="Місце для вмісту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11097" y="1089254"/>
            <a:ext cx="3820562" cy="5248172"/>
          </a:xfrm>
        </p:spPr>
      </p:pic>
      <p:sp>
        <p:nvSpPr>
          <p:cNvPr id="3" name="Прямоугольник 2"/>
          <p:cNvSpPr/>
          <p:nvPr/>
        </p:nvSpPr>
        <p:spPr>
          <a:xfrm>
            <a:off x="443620" y="1376127"/>
            <a:ext cx="3331675" cy="4985980"/>
          </a:xfrm>
          <a:prstGeom prst="rect">
            <a:avLst/>
          </a:prstGeom>
        </p:spPr>
        <p:txBody>
          <a:bodyPr wrap="square">
            <a:spAutoFit/>
          </a:bodyPr>
          <a:lstStyle/>
          <a:p>
            <a:pPr algn="ctr"/>
            <a:r>
              <a:rPr lang="en-US" b="1" dirty="0">
                <a:solidFill>
                  <a:srgbClr val="0070C0"/>
                </a:solidFill>
              </a:rPr>
              <a:t>KEY</a:t>
            </a:r>
            <a:r>
              <a:rPr lang="uk-UA" b="1" dirty="0">
                <a:solidFill>
                  <a:srgbClr val="0070C0"/>
                </a:solidFill>
              </a:rPr>
              <a:t> </a:t>
            </a:r>
            <a:r>
              <a:rPr lang="en-US" b="1" dirty="0">
                <a:solidFill>
                  <a:srgbClr val="0070C0"/>
                </a:solidFill>
              </a:rPr>
              <a:t>NUMBERS 2025*:</a:t>
            </a:r>
          </a:p>
          <a:p>
            <a:endParaRPr lang="uk-UA" dirty="0"/>
          </a:p>
          <a:p>
            <a:pPr marL="285750" indent="-285750">
              <a:buFont typeface="Wingdings" panose="05000000000000000000" pitchFamily="2" charset="2"/>
              <a:buChar char="§"/>
            </a:pPr>
            <a:r>
              <a:rPr lang="en-US" dirty="0"/>
              <a:t> People in need</a:t>
            </a:r>
            <a:r>
              <a:rPr lang="uk-UA" dirty="0"/>
              <a:t> - </a:t>
            </a:r>
            <a:r>
              <a:rPr lang="en-US" b="1" dirty="0"/>
              <a:t>12.7</a:t>
            </a:r>
            <a:r>
              <a:rPr lang="en-US" dirty="0"/>
              <a:t> million</a:t>
            </a:r>
          </a:p>
          <a:p>
            <a:endParaRPr lang="en-US" dirty="0"/>
          </a:p>
          <a:p>
            <a:pPr algn="just">
              <a:lnSpc>
                <a:spcPct val="150000"/>
              </a:lnSpc>
            </a:pPr>
            <a:r>
              <a:rPr lang="en-US" dirty="0"/>
              <a:t>Of them:</a:t>
            </a:r>
          </a:p>
          <a:p>
            <a:pPr marL="285750" indent="-285750" algn="just">
              <a:lnSpc>
                <a:spcPct val="150000"/>
              </a:lnSpc>
              <a:buFont typeface="Wingdings" panose="05000000000000000000" pitchFamily="2" charset="2"/>
              <a:buChar char="§"/>
            </a:pPr>
            <a:r>
              <a:rPr lang="en-US" dirty="0"/>
              <a:t>Children - </a:t>
            </a:r>
            <a:r>
              <a:rPr lang="en-US" b="1" dirty="0"/>
              <a:t>12</a:t>
            </a:r>
            <a:r>
              <a:rPr lang="en-US" dirty="0"/>
              <a:t>%</a:t>
            </a:r>
            <a:endParaRPr lang="uk-UA" dirty="0"/>
          </a:p>
          <a:p>
            <a:pPr marL="285750" indent="-285750" algn="just">
              <a:lnSpc>
                <a:spcPct val="150000"/>
              </a:lnSpc>
              <a:buFont typeface="Wingdings" panose="05000000000000000000" pitchFamily="2" charset="2"/>
              <a:buChar char="§"/>
            </a:pPr>
            <a:r>
              <a:rPr lang="en-US" dirty="0"/>
              <a:t>Older people - </a:t>
            </a:r>
            <a:r>
              <a:rPr lang="en-US" b="1" dirty="0"/>
              <a:t>30</a:t>
            </a:r>
            <a:r>
              <a:rPr lang="en-US" dirty="0"/>
              <a:t>%</a:t>
            </a:r>
            <a:endParaRPr lang="uk-UA" dirty="0"/>
          </a:p>
          <a:p>
            <a:pPr marL="285750" indent="-285750" algn="just">
              <a:lnSpc>
                <a:spcPct val="150000"/>
              </a:lnSpc>
              <a:buFont typeface="Wingdings" panose="05000000000000000000" pitchFamily="2" charset="2"/>
              <a:buChar char="§"/>
            </a:pPr>
            <a:r>
              <a:rPr lang="en-US" dirty="0"/>
              <a:t>People with disability - </a:t>
            </a:r>
            <a:r>
              <a:rPr lang="en-US" b="1" dirty="0"/>
              <a:t>14</a:t>
            </a:r>
            <a:r>
              <a:rPr lang="en-US" dirty="0"/>
              <a:t>%</a:t>
            </a:r>
          </a:p>
          <a:p>
            <a:endParaRPr lang="en-US" dirty="0"/>
          </a:p>
          <a:p>
            <a:pPr marL="285750" indent="-285750">
              <a:buFont typeface="Wingdings" panose="05000000000000000000" pitchFamily="2" charset="2"/>
              <a:buChar char="§"/>
            </a:pPr>
            <a:endParaRPr lang="en-US" dirty="0"/>
          </a:p>
          <a:p>
            <a:pPr marL="285750" indent="-285750">
              <a:buFont typeface="Wingdings" panose="05000000000000000000" pitchFamily="2" charset="2"/>
              <a:buChar char="§"/>
            </a:pPr>
            <a:endParaRPr lang="en-US" dirty="0"/>
          </a:p>
          <a:p>
            <a:pPr marL="285750" indent="-285750">
              <a:buFont typeface="Wingdings" panose="05000000000000000000" pitchFamily="2" charset="2"/>
              <a:buChar char="§"/>
            </a:pPr>
            <a:endParaRPr lang="en-US" dirty="0"/>
          </a:p>
          <a:p>
            <a:r>
              <a:rPr lang="en-US" dirty="0"/>
              <a:t>*</a:t>
            </a:r>
            <a:r>
              <a:rPr lang="en-US" sz="1200" dirty="0"/>
              <a:t>Data Sources: UNHCR Operational Data Portal, November 2024; Ukraine Humanitarian Needs and Response Plan 2025 (UN OCHA); HRMMU Protection of Civilians in Armed Conflict, October 2024.</a:t>
            </a:r>
            <a:endParaRPr lang="uk-UA" sz="1200" dirty="0"/>
          </a:p>
        </p:txBody>
      </p:sp>
      <p:sp>
        <p:nvSpPr>
          <p:cNvPr id="5" name="Прямоугольник 4"/>
          <p:cNvSpPr/>
          <p:nvPr/>
        </p:nvSpPr>
        <p:spPr>
          <a:xfrm>
            <a:off x="7876514" y="1376127"/>
            <a:ext cx="3911097" cy="5909310"/>
          </a:xfrm>
          <a:prstGeom prst="rect">
            <a:avLst/>
          </a:prstGeom>
        </p:spPr>
        <p:txBody>
          <a:bodyPr wrap="square">
            <a:spAutoFit/>
          </a:bodyPr>
          <a:lstStyle/>
          <a:p>
            <a:pPr marL="285750" indent="-285750">
              <a:lnSpc>
                <a:spcPct val="150000"/>
              </a:lnSpc>
              <a:buFont typeface="Arial" panose="020B0604020202020204" pitchFamily="34" charset="0"/>
              <a:buChar char="•"/>
            </a:pPr>
            <a:r>
              <a:rPr lang="en-US" b="1" dirty="0"/>
              <a:t>16.3</a:t>
            </a:r>
            <a:r>
              <a:rPr lang="en-US" dirty="0"/>
              <a:t> M - (1 out of 2) people chronically affected by the war</a:t>
            </a:r>
          </a:p>
          <a:p>
            <a:endParaRPr lang="en-US" dirty="0"/>
          </a:p>
          <a:p>
            <a:pPr>
              <a:lnSpc>
                <a:spcPct val="150000"/>
              </a:lnSpc>
            </a:pPr>
            <a:r>
              <a:rPr lang="en-US" dirty="0"/>
              <a:t>Of them:</a:t>
            </a:r>
          </a:p>
          <a:p>
            <a:pPr marL="285750" indent="-285750">
              <a:lnSpc>
                <a:spcPct val="150000"/>
              </a:lnSpc>
              <a:buFont typeface="Arial" panose="020B0604020202020204" pitchFamily="34" charset="0"/>
              <a:buChar char="•"/>
            </a:pPr>
            <a:r>
              <a:rPr lang="en-US" b="1" dirty="0"/>
              <a:t>12.6</a:t>
            </a:r>
            <a:r>
              <a:rPr lang="en-US" dirty="0"/>
              <a:t> M - (1 out of 3) non-displaced</a:t>
            </a:r>
          </a:p>
          <a:p>
            <a:pPr>
              <a:lnSpc>
                <a:spcPct val="150000"/>
              </a:lnSpc>
            </a:pPr>
            <a:r>
              <a:rPr lang="en-US" dirty="0"/>
              <a:t>people chronically affected by the war</a:t>
            </a:r>
          </a:p>
          <a:p>
            <a:pPr marL="285750" indent="-285750">
              <a:lnSpc>
                <a:spcPct val="150000"/>
              </a:lnSpc>
              <a:buFont typeface="Arial" panose="020B0604020202020204" pitchFamily="34" charset="0"/>
              <a:buChar char="•"/>
            </a:pPr>
            <a:r>
              <a:rPr lang="en-US" b="1" dirty="0"/>
              <a:t>3.6</a:t>
            </a:r>
            <a:r>
              <a:rPr lang="en-US" dirty="0"/>
              <a:t> M people internally displaced</a:t>
            </a:r>
          </a:p>
          <a:p>
            <a:pPr marL="285750" indent="-285750">
              <a:lnSpc>
                <a:spcPct val="150000"/>
              </a:lnSpc>
              <a:buFont typeface="Arial" panose="020B0604020202020204" pitchFamily="34" charset="0"/>
              <a:buChar char="•"/>
            </a:pPr>
            <a:r>
              <a:rPr lang="en-US" b="1" dirty="0"/>
              <a:t>6.8 </a:t>
            </a:r>
            <a:r>
              <a:rPr lang="en-US" dirty="0"/>
              <a:t>M refugees from Ukraine,</a:t>
            </a:r>
          </a:p>
          <a:p>
            <a:pPr marL="285750" indent="-285750">
              <a:lnSpc>
                <a:spcPct val="150000"/>
              </a:lnSpc>
              <a:buFont typeface="Arial" panose="020B0604020202020204" pitchFamily="34" charset="0"/>
              <a:buChar char="•"/>
            </a:pPr>
            <a:r>
              <a:rPr lang="en-US" b="1" dirty="0"/>
              <a:t>92% </a:t>
            </a:r>
            <a:r>
              <a:rPr lang="en-US" dirty="0"/>
              <a:t>of them in Europe</a:t>
            </a:r>
          </a:p>
          <a:p>
            <a:endParaRPr lang="en-US" dirty="0"/>
          </a:p>
          <a:p>
            <a:pPr>
              <a:lnSpc>
                <a:spcPct val="150000"/>
              </a:lnSpc>
            </a:pPr>
            <a:r>
              <a:rPr lang="en-US" dirty="0"/>
              <a:t>Verified civilian casualties (2022 - Jan 2024) </a:t>
            </a:r>
            <a:r>
              <a:rPr lang="en-US" b="1" dirty="0"/>
              <a:t>39,000</a:t>
            </a:r>
            <a:r>
              <a:rPr lang="en-US" dirty="0"/>
              <a:t> !</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0757294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255181"/>
            <a:ext cx="10515600" cy="822181"/>
          </a:xfrm>
        </p:spPr>
        <p:txBody>
          <a:bodyPr/>
          <a:lstStyle/>
          <a:p>
            <a:pPr algn="ctr"/>
            <a:r>
              <a:rPr lang="en-US" b="1" dirty="0">
                <a:solidFill>
                  <a:schemeClr val="accent1">
                    <a:lumMod val="75000"/>
                  </a:schemeClr>
                </a:solidFill>
              </a:rPr>
              <a:t>Impact of ongoing war</a:t>
            </a:r>
            <a:endParaRPr lang="uk-UA" b="1" dirty="0">
              <a:solidFill>
                <a:schemeClr val="accent1">
                  <a:lumMod val="75000"/>
                </a:schemeClr>
              </a:solidFill>
            </a:endParaRPr>
          </a:p>
        </p:txBody>
      </p:sp>
      <p:pic>
        <p:nvPicPr>
          <p:cNvPr id="4" name="Місце для вмісту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854517" y="1077363"/>
            <a:ext cx="3933095" cy="5214795"/>
          </a:xfrm>
        </p:spPr>
      </p:pic>
      <p:sp>
        <p:nvSpPr>
          <p:cNvPr id="3" name="Прямоугольник 2"/>
          <p:cNvSpPr/>
          <p:nvPr/>
        </p:nvSpPr>
        <p:spPr>
          <a:xfrm>
            <a:off x="127591" y="946298"/>
            <a:ext cx="7634176" cy="5763375"/>
          </a:xfrm>
          <a:prstGeom prst="rect">
            <a:avLst/>
          </a:prstGeom>
        </p:spPr>
        <p:txBody>
          <a:bodyPr wrap="square">
            <a:spAutoFit/>
          </a:bodyPr>
          <a:lstStyle/>
          <a:p>
            <a:pPr marL="285750" indent="-285750">
              <a:lnSpc>
                <a:spcPct val="150000"/>
              </a:lnSpc>
              <a:buFont typeface="Wingdings" panose="05000000000000000000" pitchFamily="2" charset="2"/>
              <a:buChar char="ü"/>
            </a:pPr>
            <a:r>
              <a:rPr lang="en-US" sz="2000" dirty="0"/>
              <a:t>Only </a:t>
            </a:r>
            <a:r>
              <a:rPr lang="en-US" sz="2000" b="1" dirty="0"/>
              <a:t>2 % </a:t>
            </a:r>
            <a:r>
              <a:rPr lang="en-US" sz="2000" dirty="0"/>
              <a:t>of the most vulnerable displaced population are housed in nearly 1,800 collective sites across 23 oblasts and the city of Kyiv</a:t>
            </a:r>
          </a:p>
          <a:p>
            <a:pPr marL="285750" indent="-285750">
              <a:lnSpc>
                <a:spcPct val="150000"/>
              </a:lnSpc>
              <a:buFont typeface="Wingdings" panose="05000000000000000000" pitchFamily="2" charset="2"/>
              <a:buChar char="ü"/>
            </a:pPr>
            <a:r>
              <a:rPr lang="en-US" sz="2000" b="1" dirty="0"/>
              <a:t>82 % </a:t>
            </a:r>
            <a:r>
              <a:rPr lang="en-US" sz="2000" dirty="0"/>
              <a:t>of IDPs have been displaced for more than a year, having fled their homes during the first year of the full-scale war with no viable prospects for return in the foreseeable future.</a:t>
            </a:r>
          </a:p>
          <a:p>
            <a:pPr marL="285750" indent="-285750">
              <a:lnSpc>
                <a:spcPct val="150000"/>
              </a:lnSpc>
              <a:buFont typeface="Wingdings" panose="05000000000000000000" pitchFamily="2" charset="2"/>
              <a:buChar char="ü"/>
            </a:pPr>
            <a:r>
              <a:rPr lang="en-US" sz="2000" dirty="0"/>
              <a:t>Trauma and psychological distress due to constant uncertainty, fear of attacks, grave protection risks and serious mental health problems; </a:t>
            </a:r>
            <a:r>
              <a:rPr lang="en-US" sz="2000" b="1" dirty="0"/>
              <a:t>63 % </a:t>
            </a:r>
            <a:r>
              <a:rPr lang="en-US" sz="2000" dirty="0"/>
              <a:t>of households reporting at least one form of mental health challenge.</a:t>
            </a:r>
          </a:p>
          <a:p>
            <a:pPr marL="285750" indent="-285750">
              <a:lnSpc>
                <a:spcPct val="150000"/>
              </a:lnSpc>
              <a:buFont typeface="Wingdings" panose="05000000000000000000" pitchFamily="2" charset="2"/>
              <a:buChar char="ü"/>
            </a:pPr>
            <a:r>
              <a:rPr lang="en-US" sz="2000" dirty="0"/>
              <a:t>Children are particularly vulnerable, with an estimated </a:t>
            </a:r>
            <a:r>
              <a:rPr lang="en-US" sz="2000" b="1" dirty="0"/>
              <a:t>1.5</a:t>
            </a:r>
            <a:r>
              <a:rPr lang="en-US" sz="2000" dirty="0"/>
              <a:t> million children at risk of posttraumatic stress disorder (PTSD), depression and other mental health issues.</a:t>
            </a:r>
            <a:endParaRPr lang="uk-UA" sz="2000" dirty="0"/>
          </a:p>
        </p:txBody>
      </p:sp>
    </p:spTree>
    <p:extLst>
      <p:ext uri="{BB962C8B-B14F-4D97-AF65-F5344CB8AC3E}">
        <p14:creationId xmlns:p14="http://schemas.microsoft.com/office/powerpoint/2010/main" val="21453879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48856"/>
            <a:ext cx="10515600" cy="1010093"/>
          </a:xfrm>
        </p:spPr>
        <p:txBody>
          <a:bodyPr/>
          <a:lstStyle/>
          <a:p>
            <a:pPr algn="ctr"/>
            <a:r>
              <a:rPr lang="en-US" b="1" dirty="0">
                <a:solidFill>
                  <a:schemeClr val="accent1">
                    <a:lumMod val="75000"/>
                  </a:schemeClr>
                </a:solidFill>
              </a:rPr>
              <a:t>Vulnerability of the society</a:t>
            </a:r>
            <a:endParaRPr lang="uk-UA" b="1" dirty="0">
              <a:solidFill>
                <a:schemeClr val="accent1">
                  <a:lumMod val="75000"/>
                </a:schemeClr>
              </a:solidFill>
            </a:endParaRPr>
          </a:p>
        </p:txBody>
      </p:sp>
      <p:pic>
        <p:nvPicPr>
          <p:cNvPr id="1027" name="Picture 3" descr="C:\Users\ACER\Pictures\povert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57608"/>
            <a:ext cx="6264998" cy="4862891"/>
          </a:xfrm>
          <a:prstGeom prst="rect">
            <a:avLst/>
          </a:prstGeom>
          <a:noFill/>
          <a:extLst>
            <a:ext uri="{909E8E84-426E-40DD-AFC4-6F175D3DCCD1}">
              <a14:hiddenFill xmlns:a14="http://schemas.microsoft.com/office/drawing/2010/main">
                <a:solidFill>
                  <a:srgbClr val="FFFFFF"/>
                </a:solidFill>
              </a14:hiddenFill>
            </a:ext>
          </a:extLst>
        </p:spPr>
      </p:pic>
      <p:sp>
        <p:nvSpPr>
          <p:cNvPr id="7" name="Объект 6"/>
          <p:cNvSpPr>
            <a:spLocks noGrp="1"/>
          </p:cNvSpPr>
          <p:nvPr>
            <p:ph idx="1"/>
          </p:nvPr>
        </p:nvSpPr>
        <p:spPr>
          <a:xfrm>
            <a:off x="6264998" y="1158949"/>
            <a:ext cx="5927001" cy="5699051"/>
          </a:xfrm>
        </p:spPr>
        <p:txBody>
          <a:bodyPr>
            <a:normAutofit fontScale="62500" lnSpcReduction="20000"/>
          </a:bodyPr>
          <a:lstStyle/>
          <a:p>
            <a:r>
              <a:rPr lang="en-US" sz="3800" dirty="0"/>
              <a:t>The number of people living in poverty has increased up to over </a:t>
            </a:r>
            <a:r>
              <a:rPr lang="en-US" sz="3800" b="1" dirty="0"/>
              <a:t>9</a:t>
            </a:r>
            <a:r>
              <a:rPr lang="en-US" sz="3800" dirty="0"/>
              <a:t> million </a:t>
            </a:r>
          </a:p>
          <a:p>
            <a:r>
              <a:rPr lang="en-US" sz="3800" dirty="0"/>
              <a:t>Coping mechanisms have been depleted and expenditures on health, education and other critical basic services are compromised.</a:t>
            </a:r>
          </a:p>
          <a:p>
            <a:r>
              <a:rPr lang="en-US" sz="3800" dirty="0"/>
              <a:t>Nearly </a:t>
            </a:r>
            <a:r>
              <a:rPr lang="en-US" sz="3800" b="1" dirty="0"/>
              <a:t>60 % </a:t>
            </a:r>
            <a:r>
              <a:rPr lang="en-US" sz="3800" dirty="0"/>
              <a:t>of assessed households identified livelihood needs as their highest priority, especially in front-line areas and along the border with </a:t>
            </a:r>
            <a:r>
              <a:rPr lang="en-US" sz="3800" dirty="0" err="1"/>
              <a:t>russia</a:t>
            </a:r>
            <a:r>
              <a:rPr lang="en-US" sz="3800" dirty="0"/>
              <a:t>. </a:t>
            </a:r>
          </a:p>
          <a:p>
            <a:r>
              <a:rPr lang="en-US" sz="3800" dirty="0"/>
              <a:t>Median reported monthly household income per household </a:t>
            </a:r>
            <a:r>
              <a:rPr lang="en-US" sz="3800" dirty="0" smtClean="0"/>
              <a:t>member is 6 667 UAH (</a:t>
            </a:r>
            <a:r>
              <a:rPr lang="en-US" sz="3800" b="1" dirty="0" smtClean="0"/>
              <a:t>135</a:t>
            </a:r>
            <a:r>
              <a:rPr lang="uk-UA" sz="3800" b="1" dirty="0" smtClean="0"/>
              <a:t> Є</a:t>
            </a:r>
            <a:r>
              <a:rPr lang="uk-UA" sz="3800" dirty="0" smtClean="0"/>
              <a:t>)</a:t>
            </a:r>
            <a:r>
              <a:rPr lang="en-US" sz="3800" dirty="0" smtClean="0"/>
              <a:t>.</a:t>
            </a:r>
            <a:endParaRPr lang="en-US" sz="3800" dirty="0"/>
          </a:p>
          <a:p>
            <a:r>
              <a:rPr lang="en-US" sz="3800" dirty="0"/>
              <a:t>Since the beginning of the full-scale war, the average life expectancy of Ukrainians has decreased by 10 years.</a:t>
            </a:r>
            <a:endParaRPr lang="uk-UA" sz="3800" dirty="0"/>
          </a:p>
          <a:p>
            <a:r>
              <a:rPr lang="en-US" sz="3800" dirty="0"/>
              <a:t>Average life expectancy of Ukrainian men is </a:t>
            </a:r>
            <a:r>
              <a:rPr lang="uk-UA" sz="3800" b="1" dirty="0"/>
              <a:t>57,3</a:t>
            </a:r>
            <a:endParaRPr lang="en-US" sz="3800" b="1" dirty="0"/>
          </a:p>
          <a:p>
            <a:endParaRPr lang="en-US" sz="2400" dirty="0"/>
          </a:p>
          <a:p>
            <a:endParaRPr lang="uk-UA" sz="2400" dirty="0"/>
          </a:p>
        </p:txBody>
      </p:sp>
    </p:spTree>
    <p:extLst>
      <p:ext uri="{BB962C8B-B14F-4D97-AF65-F5344CB8AC3E}">
        <p14:creationId xmlns:p14="http://schemas.microsoft.com/office/powerpoint/2010/main" val="30080469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2650" y="148856"/>
            <a:ext cx="11979349" cy="1399288"/>
          </a:xfrm>
        </p:spPr>
        <p:txBody>
          <a:bodyPr>
            <a:normAutofit/>
          </a:bodyPr>
          <a:lstStyle/>
          <a:p>
            <a:pPr algn="r"/>
            <a:r>
              <a:rPr lang="en-US" b="1" dirty="0">
                <a:solidFill>
                  <a:schemeClr val="accent1">
                    <a:lumMod val="75000"/>
                  </a:schemeClr>
                </a:solidFill>
              </a:rPr>
              <a:t>Human trafficking in the context of war </a:t>
            </a:r>
            <a:br>
              <a:rPr lang="en-US" b="1" dirty="0">
                <a:solidFill>
                  <a:schemeClr val="accent1">
                    <a:lumMod val="75000"/>
                  </a:schemeClr>
                </a:solidFill>
              </a:rPr>
            </a:br>
            <a:r>
              <a:rPr lang="en-US" sz="3200" dirty="0" smtClean="0">
                <a:solidFill>
                  <a:schemeClr val="accent1">
                    <a:lumMod val="75000"/>
                  </a:schemeClr>
                </a:solidFill>
              </a:rPr>
              <a:t>In 2024 – </a:t>
            </a:r>
            <a:r>
              <a:rPr lang="en-US" sz="3200" b="1" dirty="0" smtClean="0">
                <a:solidFill>
                  <a:schemeClr val="accent1">
                    <a:lumMod val="75000"/>
                  </a:schemeClr>
                </a:solidFill>
              </a:rPr>
              <a:t>182</a:t>
            </a:r>
            <a:r>
              <a:rPr lang="en-US" sz="3200" dirty="0" smtClean="0">
                <a:solidFill>
                  <a:schemeClr val="accent1">
                    <a:lumMod val="75000"/>
                  </a:schemeClr>
                </a:solidFill>
              </a:rPr>
              <a:t> identified survivors. October 2025 – </a:t>
            </a:r>
            <a:r>
              <a:rPr lang="en-US" sz="3200" b="1" dirty="0" smtClean="0">
                <a:solidFill>
                  <a:schemeClr val="accent1">
                    <a:lumMod val="75000"/>
                  </a:schemeClr>
                </a:solidFill>
              </a:rPr>
              <a:t>292</a:t>
            </a:r>
            <a:r>
              <a:rPr lang="en-US" sz="3200" dirty="0" smtClean="0">
                <a:solidFill>
                  <a:schemeClr val="accent1">
                    <a:lumMod val="75000"/>
                  </a:schemeClr>
                </a:solidFill>
              </a:rPr>
              <a:t>!</a:t>
            </a:r>
            <a:endParaRPr lang="uk-UA" sz="3200" dirty="0">
              <a:solidFill>
                <a:schemeClr val="accent1">
                  <a:lumMod val="75000"/>
                </a:schemeClr>
              </a:solidFill>
            </a:endParaRPr>
          </a:p>
        </p:txBody>
      </p:sp>
      <p:pic>
        <p:nvPicPr>
          <p:cNvPr id="5" name="Объект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25501" y="1389106"/>
            <a:ext cx="5183961" cy="4945276"/>
          </a:xfrm>
          <a:ln w="38100">
            <a:solidFill>
              <a:schemeClr val="accent1"/>
            </a:solidFill>
          </a:ln>
        </p:spPr>
      </p:pic>
      <p:pic>
        <p:nvPicPr>
          <p:cNvPr id="4" name="Рисунок 3">
            <a:extLst>
              <a:ext uri="{FF2B5EF4-FFF2-40B4-BE49-F238E27FC236}">
                <a16:creationId xmlns:a16="http://schemas.microsoft.com/office/drawing/2014/main" id="{5E13838F-1FD0-4EB7-86C0-675075DF6992}"/>
              </a:ext>
            </a:extLst>
          </p:cNvPr>
          <p:cNvPicPr>
            <a:picLocks noChangeAspect="1"/>
          </p:cNvPicPr>
          <p:nvPr/>
        </p:nvPicPr>
        <p:blipFill>
          <a:blip r:embed="rId3"/>
          <a:stretch>
            <a:fillRect/>
          </a:stretch>
        </p:blipFill>
        <p:spPr>
          <a:xfrm>
            <a:off x="6454233" y="1415933"/>
            <a:ext cx="5092995" cy="4938403"/>
          </a:xfrm>
          <a:prstGeom prst="rect">
            <a:avLst/>
          </a:prstGeom>
          <a:ln w="38100">
            <a:solidFill>
              <a:srgbClr val="0070C0"/>
            </a:solidFill>
          </a:ln>
        </p:spPr>
      </p:pic>
    </p:spTree>
    <p:extLst>
      <p:ext uri="{BB962C8B-B14F-4D97-AF65-F5344CB8AC3E}">
        <p14:creationId xmlns:p14="http://schemas.microsoft.com/office/powerpoint/2010/main" val="837379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1080898" cy="936581"/>
          </a:xfrm>
        </p:spPr>
        <p:txBody>
          <a:bodyPr/>
          <a:lstStyle/>
          <a:p>
            <a:pPr algn="r"/>
            <a:r>
              <a:rPr lang="en-US" b="1" dirty="0" smtClean="0">
                <a:solidFill>
                  <a:schemeClr val="accent1">
                    <a:lumMod val="75000"/>
                  </a:schemeClr>
                </a:solidFill>
              </a:rPr>
              <a:t>Tendencies in human trafficking in Ukraine</a:t>
            </a:r>
            <a:endParaRPr lang="uk-UA" b="1" dirty="0">
              <a:solidFill>
                <a:schemeClr val="accent1">
                  <a:lumMod val="75000"/>
                </a:schemeClr>
              </a:solidFill>
            </a:endParaRPr>
          </a:p>
        </p:txBody>
      </p:sp>
      <p:sp>
        <p:nvSpPr>
          <p:cNvPr id="3" name="Прямокутник 2"/>
          <p:cNvSpPr/>
          <p:nvPr/>
        </p:nvSpPr>
        <p:spPr>
          <a:xfrm>
            <a:off x="4550734" y="1456660"/>
            <a:ext cx="7641265" cy="5109936"/>
          </a:xfrm>
          <a:prstGeom prst="rect">
            <a:avLst/>
          </a:prstGeom>
        </p:spPr>
        <p:txBody>
          <a:bodyPr wrap="square">
            <a:spAutoFit/>
          </a:bodyPr>
          <a:lstStyle/>
          <a:p>
            <a:pPr marL="285750" indent="-285750">
              <a:lnSpc>
                <a:spcPct val="150000"/>
              </a:lnSpc>
              <a:buFont typeface="Wingdings" panose="05000000000000000000" pitchFamily="2" charset="2"/>
              <a:buChar char="ü"/>
            </a:pPr>
            <a:r>
              <a:rPr lang="en-US" dirty="0" smtClean="0"/>
              <a:t>More </a:t>
            </a:r>
            <a:r>
              <a:rPr lang="en-US" dirty="0"/>
              <a:t>than </a:t>
            </a:r>
            <a:r>
              <a:rPr lang="en-US" b="1" dirty="0"/>
              <a:t>70% </a:t>
            </a:r>
            <a:r>
              <a:rPr lang="en-US" dirty="0"/>
              <a:t>of the victims of trafficking suffered from </a:t>
            </a:r>
            <a:r>
              <a:rPr lang="en-US" b="1" dirty="0"/>
              <a:t>mixed forms of exploitation</a:t>
            </a:r>
            <a:r>
              <a:rPr lang="en-US" dirty="0"/>
              <a:t>, often while in captivity </a:t>
            </a:r>
            <a:r>
              <a:rPr lang="en-US" dirty="0" smtClean="0"/>
              <a:t>or </a:t>
            </a:r>
            <a:r>
              <a:rPr lang="en-US" dirty="0"/>
              <a:t>civilian hostages. Many were subjected to sexual exploitation, forced labor, domestic servitude, or coerced into participation in the conflict</a:t>
            </a:r>
            <a:r>
              <a:rPr lang="en-US" dirty="0" smtClean="0"/>
              <a:t>.</a:t>
            </a:r>
            <a:endParaRPr lang="uk-UA" dirty="0" smtClean="0"/>
          </a:p>
          <a:p>
            <a:pPr marL="285750" indent="-285750">
              <a:lnSpc>
                <a:spcPct val="150000"/>
              </a:lnSpc>
              <a:buFont typeface="Wingdings" panose="05000000000000000000" pitchFamily="2" charset="2"/>
              <a:buChar char="ü"/>
            </a:pPr>
            <a:r>
              <a:rPr lang="en-US" dirty="0" smtClean="0"/>
              <a:t>Majority of all officially identified victims are men (</a:t>
            </a:r>
            <a:r>
              <a:rPr lang="en-US" b="1" dirty="0" smtClean="0"/>
              <a:t>85%);</a:t>
            </a:r>
          </a:p>
          <a:p>
            <a:pPr marL="285750" indent="-285750">
              <a:lnSpc>
                <a:spcPct val="150000"/>
              </a:lnSpc>
              <a:buFont typeface="Wingdings" panose="05000000000000000000" pitchFamily="2" charset="2"/>
              <a:buChar char="ü"/>
            </a:pPr>
            <a:r>
              <a:rPr lang="en-US" dirty="0" smtClean="0"/>
              <a:t>T</a:t>
            </a:r>
            <a:r>
              <a:rPr lang="uk-UA" dirty="0" err="1" smtClean="0"/>
              <a:t>he</a:t>
            </a:r>
            <a:r>
              <a:rPr lang="uk-UA" dirty="0" smtClean="0"/>
              <a:t> </a:t>
            </a:r>
            <a:r>
              <a:rPr lang="uk-UA" dirty="0" err="1" smtClean="0"/>
              <a:t>rising</a:t>
            </a:r>
            <a:r>
              <a:rPr lang="en-US" dirty="0" smtClean="0"/>
              <a:t> of child</a:t>
            </a:r>
            <a:r>
              <a:rPr lang="uk-UA" dirty="0" smtClean="0"/>
              <a:t> </a:t>
            </a:r>
            <a:r>
              <a:rPr lang="uk-UA" dirty="0" err="1" smtClean="0"/>
              <a:t>trafficking</a:t>
            </a:r>
            <a:r>
              <a:rPr lang="uk-UA" dirty="0" smtClean="0"/>
              <a:t>, </a:t>
            </a:r>
            <a:r>
              <a:rPr lang="uk-UA" dirty="0" err="1"/>
              <a:t>directly</a:t>
            </a:r>
            <a:r>
              <a:rPr lang="uk-UA" dirty="0"/>
              <a:t> </a:t>
            </a:r>
            <a:r>
              <a:rPr lang="uk-UA" dirty="0" err="1"/>
              <a:t>linked</a:t>
            </a:r>
            <a:r>
              <a:rPr lang="uk-UA" dirty="0"/>
              <a:t> </a:t>
            </a:r>
            <a:r>
              <a:rPr lang="uk-UA" dirty="0" err="1"/>
              <a:t>to</a:t>
            </a:r>
            <a:r>
              <a:rPr lang="uk-UA" dirty="0"/>
              <a:t> </a:t>
            </a:r>
            <a:r>
              <a:rPr lang="uk-UA" dirty="0" err="1"/>
              <a:t>the</a:t>
            </a:r>
            <a:r>
              <a:rPr lang="uk-UA" dirty="0"/>
              <a:t> </a:t>
            </a:r>
            <a:r>
              <a:rPr lang="uk-UA" dirty="0" err="1"/>
              <a:t>ongoing</a:t>
            </a:r>
            <a:r>
              <a:rPr lang="uk-UA" dirty="0"/>
              <a:t> </a:t>
            </a:r>
            <a:r>
              <a:rPr lang="uk-UA" dirty="0" err="1"/>
              <a:t>war</a:t>
            </a:r>
            <a:r>
              <a:rPr lang="uk-UA" dirty="0"/>
              <a:t>. </a:t>
            </a:r>
            <a:r>
              <a:rPr lang="uk-UA" dirty="0" err="1"/>
              <a:t>According</a:t>
            </a:r>
            <a:r>
              <a:rPr lang="uk-UA" dirty="0"/>
              <a:t> </a:t>
            </a:r>
            <a:r>
              <a:rPr lang="uk-UA" dirty="0" err="1"/>
              <a:t>to</a:t>
            </a:r>
            <a:r>
              <a:rPr lang="uk-UA" dirty="0"/>
              <a:t> </a:t>
            </a:r>
            <a:r>
              <a:rPr lang="uk-UA" dirty="0" err="1"/>
              <a:t>Caritas</a:t>
            </a:r>
            <a:r>
              <a:rPr lang="uk-UA" dirty="0"/>
              <a:t> </a:t>
            </a:r>
            <a:r>
              <a:rPr lang="uk-UA" dirty="0" err="1"/>
              <a:t>Ukraine</a:t>
            </a:r>
            <a:r>
              <a:rPr lang="uk-UA" dirty="0"/>
              <a:t>, </a:t>
            </a:r>
            <a:r>
              <a:rPr lang="uk-UA" dirty="0" err="1"/>
              <a:t>approximately</a:t>
            </a:r>
            <a:r>
              <a:rPr lang="uk-UA" dirty="0"/>
              <a:t> </a:t>
            </a:r>
            <a:r>
              <a:rPr lang="uk-UA" b="1" dirty="0"/>
              <a:t>10% </a:t>
            </a:r>
            <a:r>
              <a:rPr lang="uk-UA" dirty="0" err="1"/>
              <a:t>of</a:t>
            </a:r>
            <a:r>
              <a:rPr lang="uk-UA" dirty="0"/>
              <a:t> </a:t>
            </a:r>
            <a:r>
              <a:rPr lang="uk-UA" dirty="0" err="1"/>
              <a:t>all</a:t>
            </a:r>
            <a:r>
              <a:rPr lang="uk-UA" dirty="0"/>
              <a:t> </a:t>
            </a:r>
            <a:r>
              <a:rPr lang="uk-UA" dirty="0" err="1"/>
              <a:t>screened</a:t>
            </a:r>
            <a:r>
              <a:rPr lang="uk-UA" dirty="0"/>
              <a:t> </a:t>
            </a:r>
            <a:r>
              <a:rPr lang="uk-UA" dirty="0" err="1"/>
              <a:t>survivors</a:t>
            </a:r>
            <a:r>
              <a:rPr lang="uk-UA" dirty="0"/>
              <a:t> </a:t>
            </a:r>
            <a:r>
              <a:rPr lang="uk-UA" dirty="0" err="1"/>
              <a:t>are</a:t>
            </a:r>
            <a:r>
              <a:rPr lang="uk-UA" dirty="0"/>
              <a:t> </a:t>
            </a:r>
            <a:r>
              <a:rPr lang="uk-UA" dirty="0" err="1" smtClean="0"/>
              <a:t>children</a:t>
            </a:r>
            <a:r>
              <a:rPr lang="en-US" dirty="0"/>
              <a:t>;</a:t>
            </a:r>
            <a:endParaRPr lang="en-US" dirty="0" smtClean="0"/>
          </a:p>
          <a:p>
            <a:pPr marL="285750" indent="-285750">
              <a:lnSpc>
                <a:spcPct val="150000"/>
              </a:lnSpc>
              <a:buFont typeface="Wingdings" panose="05000000000000000000" pitchFamily="2" charset="2"/>
              <a:buChar char="ü"/>
            </a:pPr>
            <a:r>
              <a:rPr lang="en-US" dirty="0" smtClean="0"/>
              <a:t>Increasing of online exploitation or/and recruiting, using of AI for cyber trafficking;</a:t>
            </a:r>
            <a:endParaRPr lang="uk-UA" dirty="0"/>
          </a:p>
          <a:p>
            <a:pPr marL="285750" indent="-285750">
              <a:lnSpc>
                <a:spcPct val="150000"/>
              </a:lnSpc>
              <a:buFont typeface="Wingdings" panose="05000000000000000000" pitchFamily="2" charset="2"/>
              <a:buChar char="ü"/>
            </a:pPr>
            <a:r>
              <a:rPr lang="uk-UA" b="1" dirty="0"/>
              <a:t>385</a:t>
            </a:r>
            <a:r>
              <a:rPr lang="uk-UA" dirty="0"/>
              <a:t> </a:t>
            </a:r>
            <a:r>
              <a:rPr lang="uk-UA" dirty="0" err="1"/>
              <a:t>cases</a:t>
            </a:r>
            <a:r>
              <a:rPr lang="uk-UA" dirty="0"/>
              <a:t> </a:t>
            </a:r>
            <a:r>
              <a:rPr lang="uk-UA" dirty="0" err="1"/>
              <a:t>of</a:t>
            </a:r>
            <a:r>
              <a:rPr lang="uk-UA" dirty="0"/>
              <a:t> </a:t>
            </a:r>
            <a:r>
              <a:rPr lang="uk-UA" dirty="0" err="1"/>
              <a:t>conflict-related</a:t>
            </a:r>
            <a:r>
              <a:rPr lang="uk-UA" dirty="0"/>
              <a:t> </a:t>
            </a:r>
            <a:r>
              <a:rPr lang="uk-UA" dirty="0" err="1"/>
              <a:t>sexual</a:t>
            </a:r>
            <a:r>
              <a:rPr lang="uk-UA" dirty="0"/>
              <a:t> </a:t>
            </a:r>
            <a:r>
              <a:rPr lang="uk-UA" dirty="0" err="1" smtClean="0"/>
              <a:t>violence</a:t>
            </a:r>
            <a:r>
              <a:rPr lang="en-US" dirty="0" smtClean="0"/>
              <a:t> (CRSV) </a:t>
            </a:r>
            <a:r>
              <a:rPr lang="uk-UA" dirty="0" err="1" smtClean="0"/>
              <a:t>have</a:t>
            </a:r>
            <a:r>
              <a:rPr lang="uk-UA" dirty="0" smtClean="0"/>
              <a:t> </a:t>
            </a:r>
            <a:r>
              <a:rPr lang="uk-UA" dirty="0" err="1"/>
              <a:t>already</a:t>
            </a:r>
            <a:r>
              <a:rPr lang="uk-UA" dirty="0"/>
              <a:t> </a:t>
            </a:r>
            <a:r>
              <a:rPr lang="uk-UA" dirty="0" err="1"/>
              <a:t>been</a:t>
            </a:r>
            <a:r>
              <a:rPr lang="uk-UA" dirty="0"/>
              <a:t> </a:t>
            </a:r>
            <a:r>
              <a:rPr lang="uk-UA" dirty="0" err="1"/>
              <a:t>recorded</a:t>
            </a:r>
            <a:r>
              <a:rPr lang="en-US" dirty="0"/>
              <a:t>,</a:t>
            </a:r>
            <a:r>
              <a:rPr lang="uk-UA" dirty="0"/>
              <a:t> </a:t>
            </a:r>
            <a:r>
              <a:rPr lang="uk-UA" b="1" dirty="0"/>
              <a:t>23</a:t>
            </a:r>
            <a:r>
              <a:rPr lang="en-US" dirty="0"/>
              <a:t> victims are </a:t>
            </a:r>
            <a:r>
              <a:rPr lang="en-US" dirty="0" smtClean="0"/>
              <a:t>children! </a:t>
            </a:r>
            <a:endParaRPr lang="en-US" dirty="0"/>
          </a:p>
          <a:p>
            <a:pPr marL="285750" indent="-285750">
              <a:buFontTx/>
              <a:buChar char="-"/>
            </a:pPr>
            <a:endParaRPr lang="uk-UA" dirty="0"/>
          </a:p>
        </p:txBody>
      </p:sp>
      <p:pic>
        <p:nvPicPr>
          <p:cNvPr id="6" name="Місце для вмісту 5"/>
          <p:cNvPicPr>
            <a:picLocks noGrp="1" noChangeAspect="1"/>
          </p:cNvPicPr>
          <p:nvPr>
            <p:ph idx="1"/>
          </p:nvPr>
        </p:nvPicPr>
        <p:blipFill>
          <a:blip r:embed="rId2"/>
          <a:stretch>
            <a:fillRect/>
          </a:stretch>
        </p:blipFill>
        <p:spPr>
          <a:xfrm>
            <a:off x="478465" y="1301707"/>
            <a:ext cx="3799368" cy="5162888"/>
          </a:xfrm>
          <a:prstGeom prst="rect">
            <a:avLst/>
          </a:prstGeom>
        </p:spPr>
      </p:pic>
    </p:spTree>
    <p:extLst>
      <p:ext uri="{BB962C8B-B14F-4D97-AF65-F5344CB8AC3E}">
        <p14:creationId xmlns:p14="http://schemas.microsoft.com/office/powerpoint/2010/main" val="8594470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smtClean="0">
                <a:solidFill>
                  <a:schemeClr val="accent1"/>
                </a:solidFill>
              </a:rPr>
              <a:t>Respond of Caritas Ukraine</a:t>
            </a:r>
            <a:endParaRPr lang="uk-UA" b="1" dirty="0">
              <a:solidFill>
                <a:schemeClr val="accent1"/>
              </a:solidFill>
            </a:endParaRPr>
          </a:p>
        </p:txBody>
      </p:sp>
      <p:sp>
        <p:nvSpPr>
          <p:cNvPr id="5" name="Прямокутник 4"/>
          <p:cNvSpPr/>
          <p:nvPr/>
        </p:nvSpPr>
        <p:spPr>
          <a:xfrm>
            <a:off x="6028660" y="1483752"/>
            <a:ext cx="5943599" cy="5016758"/>
          </a:xfrm>
          <a:prstGeom prst="rect">
            <a:avLst/>
          </a:prstGeom>
        </p:spPr>
        <p:txBody>
          <a:bodyPr wrap="square">
            <a:spAutoFit/>
          </a:bodyPr>
          <a:lstStyle/>
          <a:p>
            <a:pPr marL="285750" indent="-285750">
              <a:buFont typeface="Arial" panose="020B0604020202020204" pitchFamily="34" charset="0"/>
              <a:buChar char="•"/>
            </a:pPr>
            <a:r>
              <a:rPr lang="en-US" sz="2000" dirty="0" smtClean="0"/>
              <a:t>Proactive </a:t>
            </a:r>
            <a:r>
              <a:rPr lang="en-US" sz="2000" dirty="0"/>
              <a:t>screening and identification of trafficking victims, not only for sexual exploitation but also for labor exploitation, cyber-crimes, online scams, domestic servitude, criminal activity, and mixed forms of </a:t>
            </a:r>
            <a:r>
              <a:rPr lang="en-US" sz="2000" dirty="0" smtClean="0"/>
              <a:t>exploitation;</a:t>
            </a:r>
          </a:p>
          <a:p>
            <a:pPr marL="285750" indent="-285750">
              <a:buFont typeface="Arial" panose="020B0604020202020204" pitchFamily="34" charset="0"/>
              <a:buChar char="•"/>
            </a:pPr>
            <a:r>
              <a:rPr lang="en-US" sz="2000" dirty="0"/>
              <a:t>Practicing culturally sensitive and trauma-informed strategies for victim identification, referral, and </a:t>
            </a:r>
            <a:r>
              <a:rPr lang="en-US" sz="2000" dirty="0" smtClean="0"/>
              <a:t>protection;</a:t>
            </a:r>
          </a:p>
          <a:p>
            <a:pPr marL="285750" indent="-285750">
              <a:buFont typeface="Arial" panose="020B0604020202020204" pitchFamily="34" charset="0"/>
              <a:buChar char="•"/>
            </a:pPr>
            <a:r>
              <a:rPr lang="uk-UA" sz="2000" dirty="0" err="1" smtClean="0"/>
              <a:t>Rais</a:t>
            </a:r>
            <a:r>
              <a:rPr lang="en-US" sz="2000" dirty="0" err="1" smtClean="0"/>
              <a:t>ing</a:t>
            </a:r>
            <a:r>
              <a:rPr lang="en-US" sz="2000" dirty="0" smtClean="0"/>
              <a:t> </a:t>
            </a:r>
            <a:r>
              <a:rPr lang="uk-UA" sz="2000" dirty="0" err="1" smtClean="0"/>
              <a:t>awareness</a:t>
            </a:r>
            <a:r>
              <a:rPr lang="uk-UA" sz="2000" dirty="0" smtClean="0"/>
              <a:t> </a:t>
            </a:r>
            <a:r>
              <a:rPr lang="uk-UA" sz="2000" dirty="0" err="1"/>
              <a:t>about</a:t>
            </a:r>
            <a:r>
              <a:rPr lang="uk-UA" sz="2000" dirty="0"/>
              <a:t> </a:t>
            </a:r>
            <a:r>
              <a:rPr lang="uk-UA" sz="2000" dirty="0" err="1"/>
              <a:t>online</a:t>
            </a:r>
            <a:r>
              <a:rPr lang="uk-UA" sz="2000" dirty="0"/>
              <a:t> </a:t>
            </a:r>
            <a:r>
              <a:rPr lang="uk-UA" sz="2000" dirty="0" err="1"/>
              <a:t>scams</a:t>
            </a:r>
            <a:r>
              <a:rPr lang="uk-UA" sz="2000" dirty="0"/>
              <a:t>, </a:t>
            </a:r>
            <a:r>
              <a:rPr lang="uk-UA" sz="2000" dirty="0" err="1"/>
              <a:t>cyber</a:t>
            </a:r>
            <a:r>
              <a:rPr lang="uk-UA" sz="2000" dirty="0"/>
              <a:t> </a:t>
            </a:r>
            <a:r>
              <a:rPr lang="uk-UA" sz="2000" dirty="0" err="1"/>
              <a:t>trafficking</a:t>
            </a:r>
            <a:r>
              <a:rPr lang="uk-UA" sz="2000" dirty="0"/>
              <a:t>,  </a:t>
            </a:r>
            <a:r>
              <a:rPr lang="uk-UA" sz="2000" dirty="0" err="1"/>
              <a:t>surrogacy-related</a:t>
            </a:r>
            <a:r>
              <a:rPr lang="uk-UA" sz="2000" dirty="0"/>
              <a:t> </a:t>
            </a:r>
            <a:r>
              <a:rPr lang="uk-UA" sz="2000" dirty="0" err="1"/>
              <a:t>risks</a:t>
            </a:r>
            <a:r>
              <a:rPr lang="uk-UA" sz="2000" dirty="0"/>
              <a:t>, </a:t>
            </a:r>
            <a:r>
              <a:rPr lang="uk-UA" sz="2000" dirty="0" err="1"/>
              <a:t>use</a:t>
            </a:r>
            <a:r>
              <a:rPr lang="uk-UA" sz="2000" dirty="0"/>
              <a:t>/</a:t>
            </a:r>
            <a:r>
              <a:rPr lang="uk-UA" sz="2000" dirty="0" err="1"/>
              <a:t>misuse</a:t>
            </a:r>
            <a:r>
              <a:rPr lang="uk-UA" sz="2000" dirty="0"/>
              <a:t> </a:t>
            </a:r>
            <a:r>
              <a:rPr lang="uk-UA" sz="2000" dirty="0" err="1"/>
              <a:t>of</a:t>
            </a:r>
            <a:r>
              <a:rPr lang="uk-UA" sz="2000" dirty="0"/>
              <a:t> </a:t>
            </a:r>
            <a:r>
              <a:rPr lang="uk-UA" sz="2000" dirty="0" err="1"/>
              <a:t>technologies</a:t>
            </a:r>
            <a:r>
              <a:rPr lang="uk-UA" sz="2000" dirty="0"/>
              <a:t>, </a:t>
            </a:r>
            <a:r>
              <a:rPr lang="uk-UA" sz="2000" dirty="0" err="1"/>
              <a:t>risks</a:t>
            </a:r>
            <a:r>
              <a:rPr lang="uk-UA" sz="2000" dirty="0"/>
              <a:t>, </a:t>
            </a:r>
            <a:r>
              <a:rPr lang="uk-UA" sz="2000" dirty="0" err="1"/>
              <a:t>safety</a:t>
            </a:r>
            <a:r>
              <a:rPr lang="uk-UA" sz="2000" dirty="0"/>
              <a:t> </a:t>
            </a:r>
            <a:r>
              <a:rPr lang="uk-UA" sz="2000" dirty="0" err="1"/>
              <a:t>considerations</a:t>
            </a:r>
            <a:r>
              <a:rPr lang="uk-UA" sz="2000" dirty="0"/>
              <a:t> &amp; </a:t>
            </a:r>
            <a:r>
              <a:rPr lang="uk-UA" sz="2000" dirty="0" err="1"/>
              <a:t>protection</a:t>
            </a:r>
            <a:r>
              <a:rPr lang="uk-UA" sz="2000" dirty="0"/>
              <a:t> </a:t>
            </a:r>
            <a:r>
              <a:rPr lang="uk-UA" sz="2000" dirty="0" err="1"/>
              <a:t>measures</a:t>
            </a:r>
            <a:r>
              <a:rPr lang="uk-UA" sz="2000" dirty="0"/>
              <a:t> </a:t>
            </a:r>
            <a:r>
              <a:rPr lang="uk-UA" sz="2000" dirty="0" err="1"/>
              <a:t>necessary</a:t>
            </a:r>
            <a:r>
              <a:rPr lang="uk-UA" sz="2000" dirty="0"/>
              <a:t> </a:t>
            </a:r>
            <a:r>
              <a:rPr lang="uk-UA" sz="2000" dirty="0" err="1"/>
              <a:t>when</a:t>
            </a:r>
            <a:r>
              <a:rPr lang="uk-UA" sz="2000" dirty="0"/>
              <a:t> </a:t>
            </a:r>
            <a:r>
              <a:rPr lang="uk-UA" sz="2000" dirty="0" err="1"/>
              <a:t>using</a:t>
            </a:r>
            <a:r>
              <a:rPr lang="uk-UA" sz="2000" dirty="0"/>
              <a:t> </a:t>
            </a:r>
            <a:r>
              <a:rPr lang="uk-UA" sz="2000" dirty="0" smtClean="0"/>
              <a:t>AI</a:t>
            </a:r>
            <a:r>
              <a:rPr lang="en-US" sz="2000" dirty="0" smtClean="0"/>
              <a:t>;</a:t>
            </a:r>
          </a:p>
          <a:p>
            <a:pPr marL="285750" indent="-285750">
              <a:buFont typeface="Arial" panose="020B0604020202020204" pitchFamily="34" charset="0"/>
              <a:buChar char="•"/>
            </a:pPr>
            <a:r>
              <a:rPr lang="uk-UA" sz="2000" dirty="0" err="1" smtClean="0"/>
              <a:t>Enhanc</a:t>
            </a:r>
            <a:r>
              <a:rPr lang="en-US" sz="2000" dirty="0" err="1" smtClean="0"/>
              <a:t>ing</a:t>
            </a:r>
            <a:r>
              <a:rPr lang="en-US" sz="2000" dirty="0" smtClean="0"/>
              <a:t> NRM and improvement of </a:t>
            </a:r>
            <a:r>
              <a:rPr lang="uk-UA" sz="2000" dirty="0" err="1" smtClean="0"/>
              <a:t>international</a:t>
            </a:r>
            <a:r>
              <a:rPr lang="uk-UA" sz="2000" dirty="0" smtClean="0"/>
              <a:t> </a:t>
            </a:r>
            <a:r>
              <a:rPr lang="uk-UA" sz="2000" dirty="0" err="1"/>
              <a:t>referral</a:t>
            </a:r>
            <a:r>
              <a:rPr lang="uk-UA" sz="2000" dirty="0"/>
              <a:t> </a:t>
            </a:r>
            <a:r>
              <a:rPr lang="uk-UA" sz="2000" dirty="0" err="1" smtClean="0"/>
              <a:t>mechanisms</a:t>
            </a:r>
            <a:r>
              <a:rPr lang="en-US" sz="2000" dirty="0" smtClean="0"/>
              <a:t> and cross-border cooperation to address human trafficking and support of survivors.</a:t>
            </a:r>
            <a:endParaRPr lang="uk-UA" sz="2000" dirty="0"/>
          </a:p>
        </p:txBody>
      </p:sp>
      <p:pic>
        <p:nvPicPr>
          <p:cNvPr id="3" name="Рисунок 2"/>
          <p:cNvPicPr>
            <a:picLocks noChangeAspect="1"/>
          </p:cNvPicPr>
          <p:nvPr/>
        </p:nvPicPr>
        <p:blipFill>
          <a:blip r:embed="rId2"/>
          <a:stretch>
            <a:fillRect/>
          </a:stretch>
        </p:blipFill>
        <p:spPr>
          <a:xfrm>
            <a:off x="0" y="1690687"/>
            <a:ext cx="6028660" cy="4486275"/>
          </a:xfrm>
          <a:prstGeom prst="rect">
            <a:avLst/>
          </a:prstGeom>
        </p:spPr>
      </p:pic>
      <p:sp>
        <p:nvSpPr>
          <p:cNvPr id="6" name="Місце для вмісту 5"/>
          <p:cNvSpPr>
            <a:spLocks noGrp="1"/>
          </p:cNvSpPr>
          <p:nvPr>
            <p:ph idx="1"/>
          </p:nvPr>
        </p:nvSpPr>
        <p:spPr>
          <a:xfrm>
            <a:off x="5677786" y="1825625"/>
            <a:ext cx="5730949" cy="4351338"/>
          </a:xfrm>
        </p:spPr>
        <p:txBody>
          <a:bodyPr/>
          <a:lstStyle/>
          <a:p>
            <a:endParaRPr lang="uk-UA" dirty="0"/>
          </a:p>
        </p:txBody>
      </p:sp>
    </p:spTree>
    <p:extLst>
      <p:ext uri="{BB962C8B-B14F-4D97-AF65-F5344CB8AC3E}">
        <p14:creationId xmlns:p14="http://schemas.microsoft.com/office/powerpoint/2010/main" val="33995702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12FB726-B334-4CAD-8784-651BBE9010C7}"/>
              </a:ext>
            </a:extLst>
          </p:cNvPr>
          <p:cNvSpPr>
            <a:spLocks noGrp="1"/>
          </p:cNvSpPr>
          <p:nvPr>
            <p:ph type="title"/>
          </p:nvPr>
        </p:nvSpPr>
        <p:spPr>
          <a:xfrm>
            <a:off x="2200940" y="365126"/>
            <a:ext cx="9991060" cy="1102168"/>
          </a:xfrm>
        </p:spPr>
        <p:txBody>
          <a:bodyPr>
            <a:normAutofit/>
          </a:bodyPr>
          <a:lstStyle/>
          <a:p>
            <a:r>
              <a:rPr lang="en-US" sz="3600" b="1" dirty="0">
                <a:solidFill>
                  <a:schemeClr val="accent1">
                    <a:lumMod val="75000"/>
                  </a:schemeClr>
                </a:solidFill>
              </a:rPr>
              <a:t>Caritas </a:t>
            </a:r>
            <a:r>
              <a:rPr lang="en-US" sz="3600" b="1" dirty="0" smtClean="0">
                <a:solidFill>
                  <a:schemeClr val="accent1">
                    <a:lumMod val="75000"/>
                  </a:schemeClr>
                </a:solidFill>
              </a:rPr>
              <a:t>Ukraine’s advocacy for protection of survivors </a:t>
            </a:r>
            <a:endParaRPr lang="uk-UA" sz="3600" b="1" dirty="0">
              <a:solidFill>
                <a:schemeClr val="accent1">
                  <a:lumMod val="75000"/>
                </a:schemeClr>
              </a:solidFill>
            </a:endParaRPr>
          </a:p>
        </p:txBody>
      </p:sp>
      <p:sp>
        <p:nvSpPr>
          <p:cNvPr id="6" name="Місце для вмісту 5">
            <a:extLst>
              <a:ext uri="{FF2B5EF4-FFF2-40B4-BE49-F238E27FC236}">
                <a16:creationId xmlns:a16="http://schemas.microsoft.com/office/drawing/2014/main" id="{CBBC9416-6F9C-49EC-AE38-38F19F28C216}"/>
              </a:ext>
            </a:extLst>
          </p:cNvPr>
          <p:cNvSpPr>
            <a:spLocks noGrp="1"/>
          </p:cNvSpPr>
          <p:nvPr>
            <p:ph idx="1"/>
          </p:nvPr>
        </p:nvSpPr>
        <p:spPr>
          <a:xfrm>
            <a:off x="2658140" y="1461982"/>
            <a:ext cx="8759456" cy="967563"/>
          </a:xfrm>
        </p:spPr>
        <p:txBody>
          <a:bodyPr>
            <a:normAutofit fontScale="70000" lnSpcReduction="20000"/>
          </a:bodyPr>
          <a:lstStyle/>
          <a:p>
            <a:pPr marL="0" indent="0" algn="r">
              <a:buNone/>
            </a:pPr>
            <a:r>
              <a:rPr lang="en-US" sz="4000" b="1" dirty="0">
                <a:solidFill>
                  <a:schemeClr val="accent1">
                    <a:lumMod val="75000"/>
                  </a:schemeClr>
                </a:solidFill>
                <a:latin typeface="+mj-lt"/>
                <a:ea typeface="+mj-ea"/>
                <a:cs typeface="+mj-cs"/>
              </a:rPr>
              <a:t>The book </a:t>
            </a:r>
            <a:r>
              <a:rPr lang="en-US" sz="4000" b="1" dirty="0" smtClean="0">
                <a:solidFill>
                  <a:schemeClr val="accent1">
                    <a:lumMod val="75000"/>
                  </a:schemeClr>
                </a:solidFill>
                <a:latin typeface="+mj-lt"/>
                <a:ea typeface="+mj-ea"/>
                <a:cs typeface="+mj-cs"/>
              </a:rPr>
              <a:t>of stories of Ukrainians who suffered from human trafficking during the war </a:t>
            </a:r>
            <a:r>
              <a:rPr lang="uk-UA" sz="4000" b="1" dirty="0">
                <a:solidFill>
                  <a:schemeClr val="accent1">
                    <a:lumMod val="75000"/>
                  </a:schemeClr>
                </a:solidFill>
                <a:latin typeface="+mj-lt"/>
                <a:ea typeface="+mj-ea"/>
                <a:cs typeface="+mj-cs"/>
              </a:rPr>
              <a:t>«</a:t>
            </a:r>
            <a:r>
              <a:rPr lang="en-US" sz="4000" b="1" dirty="0">
                <a:solidFill>
                  <a:schemeClr val="accent1">
                    <a:lumMod val="75000"/>
                  </a:schemeClr>
                </a:solidFill>
                <a:latin typeface="+mj-lt"/>
                <a:ea typeface="+mj-ea"/>
                <a:cs typeface="+mj-cs"/>
              </a:rPr>
              <a:t>Fragile Life</a:t>
            </a:r>
            <a:r>
              <a:rPr lang="uk-UA" sz="4000" b="1" dirty="0" smtClean="0">
                <a:solidFill>
                  <a:schemeClr val="accent1">
                    <a:lumMod val="75000"/>
                  </a:schemeClr>
                </a:solidFill>
                <a:latin typeface="+mj-lt"/>
                <a:ea typeface="+mj-ea"/>
                <a:cs typeface="+mj-cs"/>
              </a:rPr>
              <a:t>»</a:t>
            </a:r>
            <a:r>
              <a:rPr lang="en-US" sz="4000" b="1" dirty="0" smtClean="0">
                <a:solidFill>
                  <a:schemeClr val="accent1">
                    <a:lumMod val="75000"/>
                  </a:schemeClr>
                </a:solidFill>
                <a:latin typeface="+mj-lt"/>
                <a:ea typeface="+mj-ea"/>
                <a:cs typeface="+mj-cs"/>
              </a:rPr>
              <a:t> was edited</a:t>
            </a:r>
            <a:endParaRPr lang="uk-UA" sz="4000" b="1" dirty="0">
              <a:solidFill>
                <a:schemeClr val="accent1">
                  <a:lumMod val="75000"/>
                </a:schemeClr>
              </a:solidFill>
              <a:latin typeface="+mj-lt"/>
              <a:ea typeface="+mj-ea"/>
              <a:cs typeface="+mj-cs"/>
            </a:endParaRPr>
          </a:p>
        </p:txBody>
      </p:sp>
      <p:pic>
        <p:nvPicPr>
          <p:cNvPr id="8" name="Рисунок 7">
            <a:extLst>
              <a:ext uri="{FF2B5EF4-FFF2-40B4-BE49-F238E27FC236}">
                <a16:creationId xmlns:a16="http://schemas.microsoft.com/office/drawing/2014/main" id="{F68C5261-1B0C-4EA8-B43E-DF13D87CDC6C}"/>
              </a:ext>
            </a:extLst>
          </p:cNvPr>
          <p:cNvPicPr>
            <a:picLocks noChangeAspect="1"/>
          </p:cNvPicPr>
          <p:nvPr/>
        </p:nvPicPr>
        <p:blipFill>
          <a:blip r:embed="rId2"/>
          <a:stretch>
            <a:fillRect/>
          </a:stretch>
        </p:blipFill>
        <p:spPr>
          <a:xfrm>
            <a:off x="7844779" y="2429546"/>
            <a:ext cx="3893565" cy="3857748"/>
          </a:xfrm>
          <a:prstGeom prst="rect">
            <a:avLst/>
          </a:prstGeom>
        </p:spPr>
      </p:pic>
      <p:pic>
        <p:nvPicPr>
          <p:cNvPr id="12" name="Рисунок 11">
            <a:extLst>
              <a:ext uri="{FF2B5EF4-FFF2-40B4-BE49-F238E27FC236}">
                <a16:creationId xmlns:a16="http://schemas.microsoft.com/office/drawing/2014/main" id="{5C361BAE-4B55-492B-9CF7-CCF5F400258B}"/>
              </a:ext>
            </a:extLst>
          </p:cNvPr>
          <p:cNvPicPr>
            <a:picLocks noChangeAspect="1"/>
          </p:cNvPicPr>
          <p:nvPr/>
        </p:nvPicPr>
        <p:blipFill>
          <a:blip r:embed="rId3"/>
          <a:stretch>
            <a:fillRect/>
          </a:stretch>
        </p:blipFill>
        <p:spPr>
          <a:xfrm>
            <a:off x="3891516" y="2429546"/>
            <a:ext cx="3758532" cy="3854926"/>
          </a:xfrm>
          <a:prstGeom prst="rect">
            <a:avLst/>
          </a:prstGeom>
        </p:spPr>
      </p:pic>
      <p:pic>
        <p:nvPicPr>
          <p:cNvPr id="14" name="Рисунок 13">
            <a:extLst>
              <a:ext uri="{FF2B5EF4-FFF2-40B4-BE49-F238E27FC236}">
                <a16:creationId xmlns:a16="http://schemas.microsoft.com/office/drawing/2014/main" id="{EDA47F34-354D-4F89-8102-FDAFA0D315DE}"/>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43741" y="2477388"/>
            <a:ext cx="2595563" cy="2595563"/>
          </a:xfrm>
          <a:prstGeom prst="rect">
            <a:avLst/>
          </a:prstGeom>
        </p:spPr>
      </p:pic>
    </p:spTree>
    <p:extLst>
      <p:ext uri="{BB962C8B-B14F-4D97-AF65-F5344CB8AC3E}">
        <p14:creationId xmlns:p14="http://schemas.microsoft.com/office/powerpoint/2010/main" val="22227933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207AC3B-E35C-4D4F-8ECC-1A2BE7A037F7}"/>
              </a:ext>
            </a:extLst>
          </p:cNvPr>
          <p:cNvSpPr>
            <a:spLocks noGrp="1"/>
          </p:cNvSpPr>
          <p:nvPr>
            <p:ph type="title"/>
          </p:nvPr>
        </p:nvSpPr>
        <p:spPr>
          <a:xfrm>
            <a:off x="838200" y="691117"/>
            <a:ext cx="11431772" cy="1194834"/>
          </a:xfrm>
        </p:spPr>
        <p:txBody>
          <a:bodyPr>
            <a:noAutofit/>
          </a:bodyPr>
          <a:lstStyle/>
          <a:p>
            <a:pPr algn="ctr"/>
            <a:r>
              <a:rPr lang="en-US" b="1" dirty="0" smtClean="0">
                <a:solidFill>
                  <a:schemeClr val="accent1">
                    <a:lumMod val="75000"/>
                  </a:schemeClr>
                </a:solidFill>
              </a:rPr>
              <a:t>Docudrama “Fragile Life” by </a:t>
            </a:r>
            <a:r>
              <a:rPr lang="en-US" b="1" dirty="0">
                <a:solidFill>
                  <a:schemeClr val="accent1">
                    <a:lumMod val="75000"/>
                  </a:schemeClr>
                </a:solidFill>
              </a:rPr>
              <a:t>Caritas </a:t>
            </a:r>
            <a:r>
              <a:rPr lang="en-US" b="1" dirty="0" smtClean="0">
                <a:solidFill>
                  <a:schemeClr val="accent1">
                    <a:lumMod val="75000"/>
                  </a:schemeClr>
                </a:solidFill>
              </a:rPr>
              <a:t>Ukraine.</a:t>
            </a:r>
            <a:br>
              <a:rPr lang="en-US" b="1" dirty="0" smtClean="0">
                <a:solidFill>
                  <a:schemeClr val="accent1">
                    <a:lumMod val="75000"/>
                  </a:schemeClr>
                </a:solidFill>
              </a:rPr>
            </a:br>
            <a:r>
              <a:rPr lang="en-US" b="1" dirty="0" smtClean="0">
                <a:solidFill>
                  <a:schemeClr val="accent1">
                    <a:lumMod val="75000"/>
                  </a:schemeClr>
                </a:solidFill>
              </a:rPr>
              <a:t>Human </a:t>
            </a:r>
            <a:r>
              <a:rPr lang="en-US" b="1" dirty="0">
                <a:solidFill>
                  <a:schemeClr val="accent1">
                    <a:lumMod val="75000"/>
                  </a:schemeClr>
                </a:solidFill>
              </a:rPr>
              <a:t>Trafficking in War Time</a:t>
            </a:r>
            <a:endParaRPr lang="uk-UA" b="1" dirty="0">
              <a:solidFill>
                <a:schemeClr val="accent1">
                  <a:lumMod val="75000"/>
                </a:schemeClr>
              </a:solidFill>
            </a:endParaRPr>
          </a:p>
        </p:txBody>
      </p:sp>
      <p:pic>
        <p:nvPicPr>
          <p:cNvPr id="5" name="Рисунок 4">
            <a:extLst>
              <a:ext uri="{FF2B5EF4-FFF2-40B4-BE49-F238E27FC236}">
                <a16:creationId xmlns:a16="http://schemas.microsoft.com/office/drawing/2014/main" id="{6D96968A-FA54-4828-B5C3-73FDAFEC9FF4}"/>
              </a:ext>
            </a:extLst>
          </p:cNvPr>
          <p:cNvPicPr>
            <a:picLocks noChangeAspect="1"/>
          </p:cNvPicPr>
          <p:nvPr/>
        </p:nvPicPr>
        <p:blipFill>
          <a:blip r:embed="rId2"/>
          <a:stretch>
            <a:fillRect/>
          </a:stretch>
        </p:blipFill>
        <p:spPr>
          <a:xfrm>
            <a:off x="4323457" y="2023110"/>
            <a:ext cx="7731383" cy="4336232"/>
          </a:xfrm>
          <a:prstGeom prst="rect">
            <a:avLst/>
          </a:prstGeom>
        </p:spPr>
      </p:pic>
      <p:pic>
        <p:nvPicPr>
          <p:cNvPr id="7" name="Рисунок 6">
            <a:extLst>
              <a:ext uri="{FF2B5EF4-FFF2-40B4-BE49-F238E27FC236}">
                <a16:creationId xmlns:a16="http://schemas.microsoft.com/office/drawing/2014/main" id="{63D721E7-1D85-4058-871C-7BFB6D5E433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38200" y="2605406"/>
            <a:ext cx="2514600" cy="2514600"/>
          </a:xfrm>
          <a:prstGeom prst="rect">
            <a:avLst/>
          </a:prstGeom>
        </p:spPr>
      </p:pic>
    </p:spTree>
    <p:extLst>
      <p:ext uri="{BB962C8B-B14F-4D97-AF65-F5344CB8AC3E}">
        <p14:creationId xmlns:p14="http://schemas.microsoft.com/office/powerpoint/2010/main" val="30535450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24494" y="211216"/>
            <a:ext cx="9909544" cy="1056269"/>
          </a:xfrm>
        </p:spPr>
        <p:txBody>
          <a:bodyPr>
            <a:noAutofit/>
          </a:bodyPr>
          <a:lstStyle/>
          <a:p>
            <a:pPr algn="ctr"/>
            <a:r>
              <a:rPr lang="en-US" b="1" dirty="0" smtClean="0">
                <a:solidFill>
                  <a:schemeClr val="accent1">
                    <a:lumMod val="75000"/>
                  </a:schemeClr>
                </a:solidFill>
              </a:rPr>
              <a:t>Result</a:t>
            </a:r>
            <a:r>
              <a:rPr lang="pl-PL" b="1" dirty="0" smtClean="0">
                <a:solidFill>
                  <a:schemeClr val="accent1">
                    <a:lumMod val="75000"/>
                  </a:schemeClr>
                </a:solidFill>
              </a:rPr>
              <a:t>s </a:t>
            </a:r>
            <a:r>
              <a:rPr lang="pl-PL" b="1" dirty="0">
                <a:solidFill>
                  <a:schemeClr val="accent1">
                    <a:lumMod val="75000"/>
                  </a:schemeClr>
                </a:solidFill>
              </a:rPr>
              <a:t>of Caritas </a:t>
            </a:r>
            <a:r>
              <a:rPr lang="pl-PL" b="1" dirty="0" smtClean="0">
                <a:solidFill>
                  <a:schemeClr val="accent1">
                    <a:lumMod val="75000"/>
                  </a:schemeClr>
                </a:solidFill>
              </a:rPr>
              <a:t>Ukraine</a:t>
            </a:r>
            <a:r>
              <a:rPr lang="en-US" b="1" dirty="0" smtClean="0">
                <a:solidFill>
                  <a:schemeClr val="accent1">
                    <a:lumMod val="75000"/>
                  </a:schemeClr>
                </a:solidFill>
              </a:rPr>
              <a:t>’s</a:t>
            </a:r>
            <a:br>
              <a:rPr lang="en-US" b="1" dirty="0" smtClean="0">
                <a:solidFill>
                  <a:schemeClr val="accent1">
                    <a:lumMod val="75000"/>
                  </a:schemeClr>
                </a:solidFill>
              </a:rPr>
            </a:br>
            <a:r>
              <a:rPr lang="en-US" b="1" dirty="0" smtClean="0">
                <a:solidFill>
                  <a:schemeClr val="accent1">
                    <a:lumMod val="75000"/>
                  </a:schemeClr>
                </a:solidFill>
              </a:rPr>
              <a:t> counter trafficking activities (2024</a:t>
            </a:r>
            <a:r>
              <a:rPr lang="uk-UA" b="1" dirty="0">
                <a:solidFill>
                  <a:schemeClr val="accent1">
                    <a:lumMod val="75000"/>
                  </a:schemeClr>
                </a:solidFill>
              </a:rPr>
              <a:t>-2025</a:t>
            </a:r>
            <a:r>
              <a:rPr lang="en-US" b="1" dirty="0">
                <a:solidFill>
                  <a:schemeClr val="accent1">
                    <a:lumMod val="75000"/>
                  </a:schemeClr>
                </a:solidFill>
              </a:rPr>
              <a:t>)</a:t>
            </a:r>
            <a:r>
              <a:rPr lang="pl-PL" b="1" dirty="0">
                <a:solidFill>
                  <a:schemeClr val="accent1">
                    <a:lumMod val="75000"/>
                  </a:schemeClr>
                </a:solidFill>
              </a:rPr>
              <a:t> </a:t>
            </a:r>
            <a:endParaRPr lang="uk-UA" b="1" dirty="0">
              <a:solidFill>
                <a:schemeClr val="accent1">
                  <a:lumMod val="75000"/>
                </a:schemeClr>
              </a:solidFill>
            </a:endParaRPr>
          </a:p>
        </p:txBody>
      </p:sp>
      <p:pic>
        <p:nvPicPr>
          <p:cNvPr id="4" name="Місце для вмісту 3"/>
          <p:cNvPicPr>
            <a:picLocks noGrp="1" noChangeAspect="1"/>
          </p:cNvPicPr>
          <p:nvPr>
            <p:ph idx="1"/>
          </p:nvPr>
        </p:nvPicPr>
        <p:blipFill>
          <a:blip r:embed="rId2"/>
          <a:stretch>
            <a:fillRect/>
          </a:stretch>
        </p:blipFill>
        <p:spPr>
          <a:xfrm>
            <a:off x="-148856" y="1531325"/>
            <a:ext cx="6273209" cy="4295317"/>
          </a:xfrm>
          <a:prstGeom prst="rect">
            <a:avLst/>
          </a:prstGeom>
        </p:spPr>
      </p:pic>
      <p:sp>
        <p:nvSpPr>
          <p:cNvPr id="5" name="Прямокутник 4"/>
          <p:cNvSpPr/>
          <p:nvPr/>
        </p:nvSpPr>
        <p:spPr>
          <a:xfrm>
            <a:off x="5858540" y="1267485"/>
            <a:ext cx="6227836" cy="5447645"/>
          </a:xfrm>
          <a:prstGeom prst="rect">
            <a:avLst/>
          </a:prstGeom>
        </p:spPr>
        <p:txBody>
          <a:bodyPr wrap="square">
            <a:spAutoFit/>
          </a:bodyPr>
          <a:lstStyle/>
          <a:p>
            <a:pPr>
              <a:lnSpc>
                <a:spcPct val="150000"/>
              </a:lnSpc>
            </a:pPr>
            <a:r>
              <a:rPr lang="en-US" sz="2000" b="1" dirty="0" smtClean="0"/>
              <a:t>7</a:t>
            </a:r>
            <a:r>
              <a:rPr lang="en-US" sz="2000" dirty="0" smtClean="0"/>
              <a:t> </a:t>
            </a:r>
            <a:r>
              <a:rPr lang="en-US" sz="2000" dirty="0"/>
              <a:t>centers covering </a:t>
            </a:r>
            <a:r>
              <a:rPr lang="en-US" sz="2000" b="1" dirty="0"/>
              <a:t>12</a:t>
            </a:r>
            <a:r>
              <a:rPr lang="en-US" sz="2000" dirty="0"/>
              <a:t> regions of Ukraine with anti-trafficking work from January 2024 to October 2025 </a:t>
            </a:r>
            <a:r>
              <a:rPr lang="en-US" sz="2000" dirty="0" smtClean="0"/>
              <a:t>preliminary identified </a:t>
            </a:r>
            <a:r>
              <a:rPr lang="en-US" sz="2000" b="1" dirty="0"/>
              <a:t>327 </a:t>
            </a:r>
            <a:r>
              <a:rPr lang="en-US" sz="2000" dirty="0"/>
              <a:t>survivors and </a:t>
            </a:r>
            <a:r>
              <a:rPr lang="en-US" sz="2000" b="1" dirty="0"/>
              <a:t>120</a:t>
            </a:r>
            <a:r>
              <a:rPr lang="en-US" sz="2000" dirty="0"/>
              <a:t> potential victims </a:t>
            </a:r>
            <a:endParaRPr lang="uk-UA" sz="2000" dirty="0"/>
          </a:p>
          <a:p>
            <a:pPr marL="1349375" indent="-285750">
              <a:buFont typeface="Arial" panose="020B0604020202020204" pitchFamily="34" charset="0"/>
              <a:buChar char="•"/>
            </a:pPr>
            <a:r>
              <a:rPr lang="en-US" sz="2000" dirty="0"/>
              <a:t>64% of our beneficiaries are female</a:t>
            </a:r>
          </a:p>
          <a:p>
            <a:pPr marL="1349375" indent="-285750">
              <a:buFont typeface="Arial" panose="020B0604020202020204" pitchFamily="34" charset="0"/>
              <a:buChar char="•"/>
            </a:pPr>
            <a:r>
              <a:rPr lang="en-US" sz="2000" dirty="0" smtClean="0"/>
              <a:t>26% </a:t>
            </a:r>
            <a:r>
              <a:rPr lang="en-US" sz="2000" dirty="0"/>
              <a:t>- male</a:t>
            </a:r>
          </a:p>
          <a:p>
            <a:pPr marL="1349375" indent="-285750">
              <a:buFont typeface="Arial" panose="020B0604020202020204" pitchFamily="34" charset="0"/>
              <a:buChar char="•"/>
            </a:pPr>
            <a:r>
              <a:rPr lang="en-US" sz="2000" dirty="0"/>
              <a:t>10% - children</a:t>
            </a:r>
          </a:p>
          <a:p>
            <a:pPr marL="1349375" indent="-285750">
              <a:buFont typeface="Arial" panose="020B0604020202020204" pitchFamily="34" charset="0"/>
              <a:buChar char="•"/>
            </a:pPr>
            <a:r>
              <a:rPr lang="en-US" sz="2000" dirty="0"/>
              <a:t>6</a:t>
            </a:r>
            <a:r>
              <a:rPr lang="en-US" sz="2000" dirty="0" smtClean="0"/>
              <a:t>0</a:t>
            </a:r>
            <a:r>
              <a:rPr lang="en-US" sz="2000" dirty="0"/>
              <a:t>% of them are </a:t>
            </a:r>
            <a:r>
              <a:rPr lang="en-US" sz="2000" dirty="0" smtClean="0"/>
              <a:t>IDPs</a:t>
            </a:r>
            <a:r>
              <a:rPr lang="uk-UA" sz="2000" dirty="0" smtClean="0"/>
              <a:t> </a:t>
            </a:r>
            <a:endParaRPr lang="en-US" sz="2000" dirty="0" smtClean="0"/>
          </a:p>
          <a:p>
            <a:pPr marL="1349375" indent="-285750">
              <a:buFont typeface="Arial" panose="020B0604020202020204" pitchFamily="34" charset="0"/>
              <a:buChar char="•"/>
            </a:pPr>
            <a:r>
              <a:rPr lang="en-US" sz="2000" dirty="0" smtClean="0"/>
              <a:t>14% </a:t>
            </a:r>
            <a:r>
              <a:rPr lang="en-US" sz="2000" dirty="0"/>
              <a:t>are disabled </a:t>
            </a:r>
            <a:r>
              <a:rPr lang="en-US" sz="2000" dirty="0" smtClean="0"/>
              <a:t>people</a:t>
            </a:r>
          </a:p>
          <a:p>
            <a:pPr marL="1063625"/>
            <a:endParaRPr lang="en-US" sz="2000" dirty="0"/>
          </a:p>
          <a:p>
            <a:pPr marL="1063625"/>
            <a:r>
              <a:rPr lang="en-US" sz="2000" dirty="0"/>
              <a:t>Majority of cases are internal trafficking for labor or sexual exploitation, involving into war conflict or mixed types of exploitation.  </a:t>
            </a:r>
            <a:endParaRPr lang="en-US" sz="2000" dirty="0" smtClean="0"/>
          </a:p>
          <a:p>
            <a:pPr marL="1349375" indent="-285750">
              <a:lnSpc>
                <a:spcPct val="150000"/>
              </a:lnSpc>
              <a:buFont typeface="Arial" panose="020B0604020202020204" pitchFamily="34" charset="0"/>
              <a:buChar char="•"/>
            </a:pPr>
            <a:endParaRPr lang="en-US" sz="2000" dirty="0"/>
          </a:p>
          <a:p>
            <a:endParaRPr lang="en-US" dirty="0"/>
          </a:p>
        </p:txBody>
      </p:sp>
    </p:spTree>
    <p:extLst>
      <p:ext uri="{BB962C8B-B14F-4D97-AF65-F5344CB8AC3E}">
        <p14:creationId xmlns:p14="http://schemas.microsoft.com/office/powerpoint/2010/main" val="7823372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IE" b="1" dirty="0">
                <a:solidFill>
                  <a:schemeClr val="accent1">
                    <a:lumMod val="75000"/>
                  </a:schemeClr>
                </a:solidFill>
              </a:rPr>
              <a:t>Cross border cooperation </a:t>
            </a:r>
            <a:r>
              <a:rPr lang="en-IE" b="1" dirty="0" smtClean="0">
                <a:solidFill>
                  <a:schemeClr val="accent1">
                    <a:lumMod val="75000"/>
                  </a:schemeClr>
                </a:solidFill>
              </a:rPr>
              <a:t/>
            </a:r>
            <a:br>
              <a:rPr lang="en-IE" b="1" dirty="0" smtClean="0">
                <a:solidFill>
                  <a:schemeClr val="accent1">
                    <a:lumMod val="75000"/>
                  </a:schemeClr>
                </a:solidFill>
              </a:rPr>
            </a:br>
            <a:r>
              <a:rPr lang="en-IE" b="1" dirty="0" smtClean="0">
                <a:solidFill>
                  <a:schemeClr val="accent1">
                    <a:lumMod val="75000"/>
                  </a:schemeClr>
                </a:solidFill>
              </a:rPr>
              <a:t>(</a:t>
            </a:r>
            <a:r>
              <a:rPr lang="en-IE" b="1" dirty="0">
                <a:solidFill>
                  <a:schemeClr val="accent1">
                    <a:lumMod val="75000"/>
                  </a:schemeClr>
                </a:solidFill>
              </a:rPr>
              <a:t>Ukraine, Romania, Moldova</a:t>
            </a:r>
            <a:r>
              <a:rPr lang="en-IE" b="1" dirty="0">
                <a:solidFill>
                  <a:schemeClr val="accent1"/>
                </a:solidFill>
              </a:rPr>
              <a:t>)</a:t>
            </a:r>
            <a:endParaRPr lang="uk-UA" dirty="0">
              <a:solidFill>
                <a:schemeClr val="accent1"/>
              </a:solidFill>
            </a:endParaRPr>
          </a:p>
        </p:txBody>
      </p:sp>
      <p:pic>
        <p:nvPicPr>
          <p:cNvPr id="4" name="Місце для вмісту 3"/>
          <p:cNvPicPr>
            <a:picLocks noGrp="1" noChangeAspect="1"/>
          </p:cNvPicPr>
          <p:nvPr>
            <p:ph idx="1"/>
          </p:nvPr>
        </p:nvPicPr>
        <p:blipFill>
          <a:blip r:embed="rId2" cstate="hqprint">
            <a:extLst>
              <a:ext uri="{28A0092B-C50C-407E-A947-70E740481C1C}">
                <a14:useLocalDpi xmlns:a14="http://schemas.microsoft.com/office/drawing/2010/main" val="0"/>
              </a:ext>
            </a:extLst>
          </a:blip>
          <a:stretch>
            <a:fillRect/>
          </a:stretch>
        </p:blipFill>
        <p:spPr>
          <a:xfrm>
            <a:off x="435936" y="4710222"/>
            <a:ext cx="3525698" cy="1616150"/>
          </a:xfrm>
        </p:spPr>
      </p:pic>
      <p:pic>
        <p:nvPicPr>
          <p:cNvPr id="5" name="Рисунок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059479" y="3402419"/>
            <a:ext cx="4019107" cy="4253023"/>
          </a:xfrm>
          <a:prstGeom prst="rect">
            <a:avLst/>
          </a:prstGeom>
        </p:spPr>
      </p:pic>
      <p:sp>
        <p:nvSpPr>
          <p:cNvPr id="6" name="Прямокутник 5"/>
          <p:cNvSpPr/>
          <p:nvPr/>
        </p:nvSpPr>
        <p:spPr>
          <a:xfrm>
            <a:off x="435936" y="1881963"/>
            <a:ext cx="11515059" cy="5078313"/>
          </a:xfrm>
          <a:prstGeom prst="rect">
            <a:avLst/>
          </a:prstGeom>
        </p:spPr>
        <p:txBody>
          <a:bodyPr wrap="square">
            <a:spAutoFit/>
          </a:bodyPr>
          <a:lstStyle/>
          <a:p>
            <a:pPr algn="just"/>
            <a:r>
              <a:rPr lang="en-US" dirty="0" smtClean="0"/>
              <a:t>	To address trafficking </a:t>
            </a:r>
            <a:r>
              <a:rPr lang="en-US" dirty="0"/>
              <a:t>in </a:t>
            </a:r>
            <a:r>
              <a:rPr lang="en-US" dirty="0" smtClean="0"/>
              <a:t>persons </a:t>
            </a:r>
            <a:r>
              <a:rPr lang="en-US" dirty="0"/>
              <a:t>in </a:t>
            </a:r>
            <a:r>
              <a:rPr lang="en-US" dirty="0" smtClean="0"/>
              <a:t>contexts of displacement and mixed migration </a:t>
            </a:r>
            <a:r>
              <a:rPr lang="en-US" dirty="0"/>
              <a:t>f</a:t>
            </a:r>
            <a:r>
              <a:rPr lang="en-US" dirty="0" smtClean="0"/>
              <a:t>lows Caritas Ukraine in 2025 started the new project. The main aim of it is strengthening cooperation between Caritas Ukraine, Caritas Romania and Caritas Moldova to mitigate the negative effects of the war on the vulnerable population of Ukraine in transit and reduce the negative trends of human trafficking in Ukraine, Romania and Moldova.</a:t>
            </a:r>
            <a:endParaRPr lang="uk-UA" dirty="0"/>
          </a:p>
          <a:p>
            <a:pPr algn="just">
              <a:lnSpc>
                <a:spcPct val="150000"/>
              </a:lnSpc>
            </a:pPr>
            <a:r>
              <a:rPr lang="en-US" dirty="0" smtClean="0"/>
              <a:t>	Due to the preliminary results of Caritas survey of Ukrainian refugees living in Moldova and Romania</a:t>
            </a:r>
          </a:p>
          <a:p>
            <a:pPr lvl="0">
              <a:lnSpc>
                <a:spcPct val="150000"/>
              </a:lnSpc>
            </a:pPr>
            <a:r>
              <a:rPr lang="en-US" b="1" dirty="0" smtClean="0"/>
              <a:t>- </a:t>
            </a:r>
            <a:r>
              <a:rPr lang="uk-UA" b="1" dirty="0" smtClean="0"/>
              <a:t>50,5 </a:t>
            </a:r>
            <a:r>
              <a:rPr lang="uk-UA" b="1" dirty="0"/>
              <a:t>%</a:t>
            </a:r>
            <a:r>
              <a:rPr lang="uk-UA" dirty="0"/>
              <a:t> </a:t>
            </a:r>
            <a:r>
              <a:rPr lang="uk-UA" dirty="0" err="1"/>
              <a:t>of</a:t>
            </a:r>
            <a:r>
              <a:rPr lang="uk-UA" dirty="0"/>
              <a:t> </a:t>
            </a:r>
            <a:r>
              <a:rPr lang="uk-UA" dirty="0" err="1"/>
              <a:t>all</a:t>
            </a:r>
            <a:r>
              <a:rPr lang="uk-UA" dirty="0"/>
              <a:t> </a:t>
            </a:r>
            <a:r>
              <a:rPr lang="uk-UA" dirty="0" err="1"/>
              <a:t>the</a:t>
            </a:r>
            <a:r>
              <a:rPr lang="uk-UA" dirty="0"/>
              <a:t> </a:t>
            </a:r>
            <a:r>
              <a:rPr lang="uk-UA" dirty="0" err="1"/>
              <a:t>responders</a:t>
            </a:r>
            <a:r>
              <a:rPr lang="uk-UA" dirty="0"/>
              <a:t> </a:t>
            </a:r>
            <a:r>
              <a:rPr lang="uk-UA" dirty="0" err="1"/>
              <a:t>don’t</a:t>
            </a:r>
            <a:r>
              <a:rPr lang="uk-UA" dirty="0"/>
              <a:t> </a:t>
            </a:r>
            <a:r>
              <a:rPr lang="uk-UA" dirty="0" err="1"/>
              <a:t>plan</a:t>
            </a:r>
            <a:r>
              <a:rPr lang="uk-UA" dirty="0"/>
              <a:t> </a:t>
            </a:r>
            <a:r>
              <a:rPr lang="uk-UA" dirty="0" err="1"/>
              <a:t>to</a:t>
            </a:r>
            <a:r>
              <a:rPr lang="uk-UA" dirty="0"/>
              <a:t> </a:t>
            </a:r>
            <a:r>
              <a:rPr lang="uk-UA" dirty="0" err="1"/>
              <a:t>return</a:t>
            </a:r>
            <a:r>
              <a:rPr lang="uk-UA" dirty="0"/>
              <a:t> </a:t>
            </a:r>
            <a:r>
              <a:rPr lang="uk-UA" dirty="0" err="1"/>
              <a:t>to</a:t>
            </a:r>
            <a:r>
              <a:rPr lang="uk-UA" dirty="0"/>
              <a:t> </a:t>
            </a:r>
            <a:r>
              <a:rPr lang="uk-UA" dirty="0" err="1"/>
              <a:t>Ukraine</a:t>
            </a:r>
            <a:r>
              <a:rPr lang="uk-UA" dirty="0"/>
              <a:t> </a:t>
            </a:r>
            <a:r>
              <a:rPr lang="uk-UA" dirty="0" err="1"/>
              <a:t>in</a:t>
            </a:r>
            <a:r>
              <a:rPr lang="uk-UA" dirty="0"/>
              <a:t> </a:t>
            </a:r>
            <a:r>
              <a:rPr lang="uk-UA" dirty="0" err="1"/>
              <a:t>the</a:t>
            </a:r>
            <a:r>
              <a:rPr lang="uk-UA" dirty="0"/>
              <a:t> </a:t>
            </a:r>
            <a:r>
              <a:rPr lang="uk-UA" dirty="0" err="1"/>
              <a:t>coming</a:t>
            </a:r>
            <a:r>
              <a:rPr lang="uk-UA" dirty="0"/>
              <a:t> </a:t>
            </a:r>
            <a:r>
              <a:rPr lang="uk-UA" dirty="0" err="1"/>
              <a:t>period</a:t>
            </a:r>
            <a:r>
              <a:rPr lang="uk-UA" dirty="0"/>
              <a:t> </a:t>
            </a:r>
            <a:r>
              <a:rPr lang="uk-UA" dirty="0" err="1"/>
              <a:t>of</a:t>
            </a:r>
            <a:r>
              <a:rPr lang="uk-UA" dirty="0"/>
              <a:t> </a:t>
            </a:r>
            <a:r>
              <a:rPr lang="uk-UA" dirty="0" err="1"/>
              <a:t>time</a:t>
            </a:r>
            <a:r>
              <a:rPr lang="uk-UA" dirty="0"/>
              <a:t>.</a:t>
            </a:r>
          </a:p>
          <a:p>
            <a:pPr lvl="0">
              <a:lnSpc>
                <a:spcPct val="150000"/>
              </a:lnSpc>
            </a:pPr>
            <a:r>
              <a:rPr lang="en-US" b="1" dirty="0" smtClean="0"/>
              <a:t>- </a:t>
            </a:r>
            <a:r>
              <a:rPr lang="uk-UA" b="1" dirty="0" smtClean="0"/>
              <a:t>31,6 </a:t>
            </a:r>
            <a:r>
              <a:rPr lang="uk-UA" b="1" dirty="0"/>
              <a:t>%</a:t>
            </a:r>
            <a:r>
              <a:rPr lang="uk-UA" dirty="0"/>
              <a:t> </a:t>
            </a:r>
            <a:r>
              <a:rPr lang="uk-UA" dirty="0" err="1"/>
              <a:t>of</a:t>
            </a:r>
            <a:r>
              <a:rPr lang="uk-UA" dirty="0"/>
              <a:t> </a:t>
            </a:r>
            <a:r>
              <a:rPr lang="uk-UA" dirty="0" err="1"/>
              <a:t>them</a:t>
            </a:r>
            <a:r>
              <a:rPr lang="uk-UA" dirty="0"/>
              <a:t> </a:t>
            </a:r>
            <a:r>
              <a:rPr lang="uk-UA" dirty="0" err="1"/>
              <a:t>don’t</a:t>
            </a:r>
            <a:r>
              <a:rPr lang="uk-UA" dirty="0"/>
              <a:t> </a:t>
            </a:r>
            <a:r>
              <a:rPr lang="uk-UA" dirty="0" err="1"/>
              <a:t>know</a:t>
            </a:r>
            <a:r>
              <a:rPr lang="uk-UA" dirty="0"/>
              <a:t> </a:t>
            </a:r>
            <a:r>
              <a:rPr lang="uk-UA" dirty="0" err="1"/>
              <a:t>or</a:t>
            </a:r>
            <a:r>
              <a:rPr lang="uk-UA" dirty="0"/>
              <a:t> </a:t>
            </a:r>
            <a:r>
              <a:rPr lang="uk-UA" dirty="0" err="1"/>
              <a:t>are</a:t>
            </a:r>
            <a:r>
              <a:rPr lang="uk-UA" dirty="0"/>
              <a:t> </a:t>
            </a:r>
            <a:r>
              <a:rPr lang="uk-UA" dirty="0" err="1"/>
              <a:t>not</a:t>
            </a:r>
            <a:r>
              <a:rPr lang="uk-UA" dirty="0"/>
              <a:t> </a:t>
            </a:r>
            <a:r>
              <a:rPr lang="uk-UA" dirty="0" err="1"/>
              <a:t>sure</a:t>
            </a:r>
            <a:r>
              <a:rPr lang="uk-UA" dirty="0"/>
              <a:t>.</a:t>
            </a:r>
          </a:p>
          <a:p>
            <a:pPr lvl="0">
              <a:lnSpc>
                <a:spcPct val="150000"/>
              </a:lnSpc>
            </a:pPr>
            <a:r>
              <a:rPr lang="en-US" b="1" dirty="0" smtClean="0"/>
              <a:t>- </a:t>
            </a:r>
            <a:r>
              <a:rPr lang="uk-UA" b="1" dirty="0" smtClean="0"/>
              <a:t>14,7 </a:t>
            </a:r>
            <a:r>
              <a:rPr lang="uk-UA" b="1" dirty="0"/>
              <a:t>%</a:t>
            </a:r>
            <a:r>
              <a:rPr lang="uk-UA" dirty="0"/>
              <a:t> </a:t>
            </a:r>
            <a:r>
              <a:rPr lang="uk-UA" dirty="0" err="1"/>
              <a:t>would</a:t>
            </a:r>
            <a:r>
              <a:rPr lang="uk-UA" dirty="0"/>
              <a:t> </a:t>
            </a:r>
            <a:r>
              <a:rPr lang="uk-UA" dirty="0" err="1"/>
              <a:t>return</a:t>
            </a:r>
            <a:r>
              <a:rPr lang="uk-UA" dirty="0"/>
              <a:t> </a:t>
            </a:r>
            <a:r>
              <a:rPr lang="uk-UA" dirty="0" err="1"/>
              <a:t>within</a:t>
            </a:r>
            <a:r>
              <a:rPr lang="uk-UA" dirty="0"/>
              <a:t> </a:t>
            </a:r>
            <a:r>
              <a:rPr lang="uk-UA" dirty="0" err="1"/>
              <a:t>the</a:t>
            </a:r>
            <a:r>
              <a:rPr lang="uk-UA" dirty="0"/>
              <a:t> </a:t>
            </a:r>
            <a:r>
              <a:rPr lang="uk-UA" dirty="0" err="1"/>
              <a:t>next</a:t>
            </a:r>
            <a:r>
              <a:rPr lang="uk-UA" dirty="0"/>
              <a:t> </a:t>
            </a:r>
            <a:r>
              <a:rPr lang="uk-UA" dirty="0" err="1"/>
              <a:t>six</a:t>
            </a:r>
            <a:r>
              <a:rPr lang="uk-UA" dirty="0"/>
              <a:t> </a:t>
            </a:r>
            <a:r>
              <a:rPr lang="uk-UA" dirty="0" err="1"/>
              <a:t>months</a:t>
            </a:r>
            <a:r>
              <a:rPr lang="uk-UA" dirty="0"/>
              <a:t> </a:t>
            </a:r>
            <a:r>
              <a:rPr lang="uk-UA" dirty="0" err="1"/>
              <a:t>if</a:t>
            </a:r>
            <a:r>
              <a:rPr lang="uk-UA" dirty="0"/>
              <a:t> </a:t>
            </a:r>
            <a:r>
              <a:rPr lang="uk-UA" dirty="0" err="1"/>
              <a:t>the</a:t>
            </a:r>
            <a:r>
              <a:rPr lang="uk-UA" dirty="0"/>
              <a:t> </a:t>
            </a:r>
            <a:r>
              <a:rPr lang="uk-UA" dirty="0" err="1"/>
              <a:t>situation</a:t>
            </a:r>
            <a:r>
              <a:rPr lang="uk-UA" dirty="0"/>
              <a:t> </a:t>
            </a:r>
            <a:r>
              <a:rPr lang="uk-UA" dirty="0" err="1"/>
              <a:t>in</a:t>
            </a:r>
            <a:r>
              <a:rPr lang="uk-UA" dirty="0"/>
              <a:t> </a:t>
            </a:r>
            <a:r>
              <a:rPr lang="uk-UA" dirty="0" err="1"/>
              <a:t>Ukraine</a:t>
            </a:r>
            <a:r>
              <a:rPr lang="uk-UA" dirty="0"/>
              <a:t> </a:t>
            </a:r>
            <a:r>
              <a:rPr lang="uk-UA" dirty="0" err="1"/>
              <a:t>allows</a:t>
            </a:r>
            <a:r>
              <a:rPr lang="uk-UA" dirty="0"/>
              <a:t>.</a:t>
            </a:r>
          </a:p>
          <a:p>
            <a:pPr>
              <a:lnSpc>
                <a:spcPct val="150000"/>
              </a:lnSpc>
            </a:pPr>
            <a:r>
              <a:rPr lang="en-US" dirty="0" smtClean="0"/>
              <a:t>		The most </a:t>
            </a:r>
            <a:r>
              <a:rPr lang="uk-UA" dirty="0" err="1" smtClean="0"/>
              <a:t>important</a:t>
            </a:r>
            <a:r>
              <a:rPr lang="uk-UA" dirty="0" smtClean="0"/>
              <a:t> </a:t>
            </a:r>
            <a:r>
              <a:rPr lang="uk-UA" dirty="0" err="1" smtClean="0"/>
              <a:t>reason</a:t>
            </a:r>
            <a:r>
              <a:rPr lang="en-US" dirty="0" smtClean="0"/>
              <a:t>s</a:t>
            </a:r>
            <a:r>
              <a:rPr lang="uk-UA" dirty="0" smtClean="0"/>
              <a:t> </a:t>
            </a:r>
            <a:r>
              <a:rPr lang="uk-UA" dirty="0" err="1"/>
              <a:t>to</a:t>
            </a:r>
            <a:r>
              <a:rPr lang="uk-UA" dirty="0"/>
              <a:t> </a:t>
            </a:r>
            <a:r>
              <a:rPr lang="uk-UA" dirty="0" err="1" smtClean="0"/>
              <a:t>return</a:t>
            </a:r>
            <a:r>
              <a:rPr lang="en-US" dirty="0" smtClean="0"/>
              <a:t> to Ukraine </a:t>
            </a:r>
            <a:r>
              <a:rPr lang="en-US" dirty="0"/>
              <a:t>are </a:t>
            </a:r>
            <a:endParaRPr lang="en-US" dirty="0" smtClean="0"/>
          </a:p>
          <a:p>
            <a:pPr>
              <a:lnSpc>
                <a:spcPct val="150000"/>
              </a:lnSpc>
            </a:pPr>
            <a:r>
              <a:rPr lang="en-US" dirty="0"/>
              <a:t>	</a:t>
            </a:r>
            <a:r>
              <a:rPr lang="en-US" dirty="0" smtClean="0"/>
              <a:t>			- family </a:t>
            </a:r>
            <a:r>
              <a:rPr lang="en-US" dirty="0"/>
              <a:t>reunification, </a:t>
            </a:r>
            <a:endParaRPr lang="en-US" dirty="0" smtClean="0"/>
          </a:p>
          <a:p>
            <a:pPr>
              <a:lnSpc>
                <a:spcPct val="150000"/>
              </a:lnSpc>
            </a:pPr>
            <a:r>
              <a:rPr lang="en-US" dirty="0"/>
              <a:t>	</a:t>
            </a:r>
            <a:r>
              <a:rPr lang="en-US" dirty="0" smtClean="0"/>
              <a:t>			- economic </a:t>
            </a:r>
            <a:r>
              <a:rPr lang="en-US" dirty="0"/>
              <a:t>hardship in host countries, </a:t>
            </a:r>
          </a:p>
          <a:p>
            <a:pPr>
              <a:lnSpc>
                <a:spcPct val="150000"/>
              </a:lnSpc>
            </a:pPr>
            <a:r>
              <a:rPr lang="en-US" dirty="0" smtClean="0"/>
              <a:t>				- children’s </a:t>
            </a:r>
            <a:r>
              <a:rPr lang="en-US" dirty="0"/>
              <a:t>education needs. </a:t>
            </a:r>
            <a:endParaRPr lang="uk-UA" dirty="0"/>
          </a:p>
          <a:p>
            <a:pPr algn="ctr"/>
            <a:endParaRPr lang="en-US" dirty="0" smtClean="0"/>
          </a:p>
          <a:p>
            <a:pPr algn="ctr"/>
            <a:endParaRPr lang="uk-UA" dirty="0"/>
          </a:p>
        </p:txBody>
      </p:sp>
    </p:spTree>
    <p:extLst>
      <p:ext uri="{BB962C8B-B14F-4D97-AF65-F5344CB8AC3E}">
        <p14:creationId xmlns:p14="http://schemas.microsoft.com/office/powerpoint/2010/main" val="11578746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5784296" cy="1158949"/>
          </a:xfrm>
        </p:spPr>
        <p:txBody>
          <a:bodyPr>
            <a:noAutofit/>
          </a:bodyPr>
          <a:lstStyle/>
          <a:p>
            <a:pPr algn="r"/>
            <a:r>
              <a:rPr lang="en-US" sz="4400" b="1" dirty="0" smtClean="0">
                <a:solidFill>
                  <a:schemeClr val="accent1">
                    <a:lumMod val="75000"/>
                  </a:schemeClr>
                </a:solidFill>
              </a:rPr>
              <a:t>Conclusions and recommendations</a:t>
            </a:r>
            <a:endParaRPr lang="uk-UA" sz="4400" b="1" dirty="0">
              <a:solidFill>
                <a:schemeClr val="accent1">
                  <a:lumMod val="75000"/>
                </a:schemeClr>
              </a:solidFill>
            </a:endParaRPr>
          </a:p>
        </p:txBody>
      </p:sp>
      <p:pic>
        <p:nvPicPr>
          <p:cNvPr id="4" name="Місце для вмісту 3"/>
          <p:cNvPicPr>
            <a:picLocks noGrp="1" noChangeAspect="1"/>
          </p:cNvPicPr>
          <p:nvPr>
            <p:ph idx="1"/>
          </p:nvPr>
        </p:nvPicPr>
        <p:blipFill>
          <a:blip r:embed="rId2"/>
          <a:stretch>
            <a:fillRect/>
          </a:stretch>
        </p:blipFill>
        <p:spPr>
          <a:xfrm>
            <a:off x="6900531" y="457200"/>
            <a:ext cx="5018568" cy="5709684"/>
          </a:xfrm>
          <a:prstGeom prst="rect">
            <a:avLst/>
          </a:prstGeom>
        </p:spPr>
      </p:pic>
      <p:sp>
        <p:nvSpPr>
          <p:cNvPr id="6" name="Місце для тексту 5"/>
          <p:cNvSpPr>
            <a:spLocks noGrp="1"/>
          </p:cNvSpPr>
          <p:nvPr>
            <p:ph type="body" sz="half" idx="2"/>
          </p:nvPr>
        </p:nvSpPr>
        <p:spPr>
          <a:xfrm>
            <a:off x="329609" y="2057399"/>
            <a:ext cx="6177517" cy="4470991"/>
          </a:xfrm>
        </p:spPr>
        <p:txBody>
          <a:bodyPr>
            <a:normAutofit/>
          </a:bodyPr>
          <a:lstStyle/>
          <a:p>
            <a:pPr marL="285750" indent="-285750">
              <a:buFont typeface="Arial" panose="020B0604020202020204" pitchFamily="34" charset="0"/>
              <a:buChar char="•"/>
            </a:pPr>
            <a:r>
              <a:rPr lang="en-US" sz="2000" dirty="0"/>
              <a:t>S</a:t>
            </a:r>
            <a:r>
              <a:rPr lang="en-US" sz="2000" dirty="0" smtClean="0"/>
              <a:t>trengthening </a:t>
            </a:r>
            <a:r>
              <a:rPr lang="en-US" sz="2000" dirty="0"/>
              <a:t>cross-border cooperation </a:t>
            </a:r>
            <a:r>
              <a:rPr lang="en-US" sz="2000" dirty="0" smtClean="0"/>
              <a:t>especially with Ukraine;</a:t>
            </a:r>
          </a:p>
          <a:p>
            <a:pPr marL="285750" indent="-285750">
              <a:buFont typeface="Arial" panose="020B0604020202020204" pitchFamily="34" charset="0"/>
              <a:buChar char="•"/>
            </a:pPr>
            <a:r>
              <a:rPr lang="en-US" sz="2000" dirty="0" smtClean="0"/>
              <a:t>Involving different stakeholders in proactive screening of potential victims and their effective cross-border referral and protection; </a:t>
            </a:r>
          </a:p>
          <a:p>
            <a:pPr marL="285750" indent="-285750">
              <a:buFont typeface="Arial" panose="020B0604020202020204" pitchFamily="34" charset="0"/>
              <a:buChar char="•"/>
            </a:pPr>
            <a:r>
              <a:rPr lang="en-US" sz="2000" dirty="0" smtClean="0"/>
              <a:t>Strengthening capacities and trainings of border police for better screening of the victims;</a:t>
            </a:r>
          </a:p>
          <a:p>
            <a:pPr marL="285750" indent="-285750">
              <a:buFont typeface="Arial" panose="020B0604020202020204" pitchFamily="34" charset="0"/>
              <a:buChar char="•"/>
            </a:pPr>
            <a:r>
              <a:rPr lang="en-US" sz="2000" dirty="0" smtClean="0"/>
              <a:t>Capacity building of NRM in SEE countries; </a:t>
            </a:r>
          </a:p>
          <a:p>
            <a:pPr marL="285750" indent="-285750">
              <a:buFont typeface="Arial" panose="020B0604020202020204" pitchFamily="34" charset="0"/>
              <a:buChar char="•"/>
            </a:pPr>
            <a:r>
              <a:rPr lang="en-US" sz="2000" dirty="0" smtClean="0"/>
              <a:t>Developing new strategies of transnational referrals.</a:t>
            </a:r>
          </a:p>
          <a:p>
            <a:pPr marL="285750" indent="-285750">
              <a:buFont typeface="Arial" panose="020B0604020202020204" pitchFamily="34" charset="0"/>
              <a:buChar char="•"/>
            </a:pPr>
            <a:r>
              <a:rPr lang="en-US" sz="2000" dirty="0" smtClean="0"/>
              <a:t>Ensuring victim-centered and trauma –informed approach of all stakeholders in the work with survivors of human trafficking.</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uk-UA" dirty="0"/>
          </a:p>
        </p:txBody>
      </p:sp>
    </p:spTree>
    <p:extLst>
      <p:ext uri="{BB962C8B-B14F-4D97-AF65-F5344CB8AC3E}">
        <p14:creationId xmlns:p14="http://schemas.microsoft.com/office/powerpoint/2010/main" val="38385376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5B39C96-ACC3-41C8-87B8-65B9A8C1D1C2}"/>
              </a:ext>
            </a:extLst>
          </p:cNvPr>
          <p:cNvSpPr>
            <a:spLocks noGrp="1"/>
          </p:cNvSpPr>
          <p:nvPr>
            <p:ph type="title"/>
          </p:nvPr>
        </p:nvSpPr>
        <p:spPr/>
        <p:txBody>
          <a:bodyPr/>
          <a:lstStyle/>
          <a:p>
            <a:endParaRPr lang="uk-UA"/>
          </a:p>
        </p:txBody>
      </p:sp>
      <p:pic>
        <p:nvPicPr>
          <p:cNvPr id="5" name="Місце для вмісту 4">
            <a:extLst>
              <a:ext uri="{FF2B5EF4-FFF2-40B4-BE49-F238E27FC236}">
                <a16:creationId xmlns:a16="http://schemas.microsoft.com/office/drawing/2014/main" id="{0B2B9BF8-7512-4E0E-BC07-49059C5A203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6" name="Прямокутник 5"/>
          <p:cNvSpPr/>
          <p:nvPr/>
        </p:nvSpPr>
        <p:spPr>
          <a:xfrm>
            <a:off x="3232298" y="1690689"/>
            <a:ext cx="8729330" cy="1938992"/>
          </a:xfrm>
          <a:prstGeom prst="rect">
            <a:avLst/>
          </a:prstGeom>
        </p:spPr>
        <p:txBody>
          <a:bodyPr wrap="square">
            <a:spAutoFit/>
          </a:bodyPr>
          <a:lstStyle/>
          <a:p>
            <a:pPr algn="ctr"/>
            <a:r>
              <a:rPr lang="en-US" sz="4800" i="1" dirty="0" smtClean="0">
                <a:solidFill>
                  <a:srgbClr val="FFFF00"/>
                </a:solidFill>
              </a:rPr>
              <a:t>Thank you!</a:t>
            </a:r>
          </a:p>
          <a:p>
            <a:r>
              <a:rPr lang="en-US" dirty="0" smtClean="0">
                <a:solidFill>
                  <a:schemeClr val="bg1"/>
                </a:solidFill>
              </a:rPr>
              <a:t>More about our work - </a:t>
            </a:r>
          </a:p>
          <a:p>
            <a:pPr>
              <a:lnSpc>
                <a:spcPct val="150000"/>
              </a:lnSpc>
            </a:pPr>
            <a:r>
              <a:rPr lang="en-US" dirty="0" smtClean="0">
                <a:solidFill>
                  <a:schemeClr val="bg1"/>
                </a:solidFill>
              </a:rPr>
              <a:t>https</a:t>
            </a:r>
            <a:r>
              <a:rPr lang="en-US" dirty="0">
                <a:solidFill>
                  <a:schemeClr val="bg1"/>
                </a:solidFill>
              </a:rPr>
              <a:t>://programs.caritas.ua/programs/safe-migration-and-combating-human-trafficking</a:t>
            </a:r>
            <a:r>
              <a:rPr lang="en-US" dirty="0" smtClean="0">
                <a:solidFill>
                  <a:schemeClr val="bg1"/>
                </a:solidFill>
              </a:rPr>
              <a:t>/</a:t>
            </a:r>
          </a:p>
          <a:p>
            <a:pPr>
              <a:lnSpc>
                <a:spcPct val="150000"/>
              </a:lnSpc>
            </a:pPr>
            <a:r>
              <a:rPr lang="en-US" dirty="0" smtClean="0">
                <a:solidFill>
                  <a:schemeClr val="bg1"/>
                </a:solidFill>
              </a:rPr>
              <a:t>nholynska@caritas.ua </a:t>
            </a:r>
            <a:endParaRPr lang="uk-UA" dirty="0">
              <a:solidFill>
                <a:schemeClr val="bg1"/>
              </a:solidFill>
            </a:endParaRPr>
          </a:p>
        </p:txBody>
      </p:sp>
    </p:spTree>
    <p:extLst>
      <p:ext uri="{BB962C8B-B14F-4D97-AF65-F5344CB8AC3E}">
        <p14:creationId xmlns:p14="http://schemas.microsoft.com/office/powerpoint/2010/main" val="3181703495"/>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3305</TotalTime>
  <Words>804</Words>
  <Application>Microsoft Office PowerPoint</Application>
  <PresentationFormat>Широкий екран</PresentationFormat>
  <Paragraphs>93</Paragraphs>
  <Slides>13</Slides>
  <Notes>0</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13</vt:i4>
      </vt:variant>
    </vt:vector>
  </HeadingPairs>
  <TitlesOfParts>
    <vt:vector size="18" baseType="lpstr">
      <vt:lpstr>Arial</vt:lpstr>
      <vt:lpstr>Calibri</vt:lpstr>
      <vt:lpstr>Calibri Light</vt:lpstr>
      <vt:lpstr>Wingdings</vt:lpstr>
      <vt:lpstr>Тема Office</vt:lpstr>
      <vt:lpstr>Презентація PowerPoint</vt:lpstr>
      <vt:lpstr>Situation in Ukraine</vt:lpstr>
      <vt:lpstr>Impact of ongoing war</vt:lpstr>
      <vt:lpstr>Vulnerability of the society</vt:lpstr>
      <vt:lpstr>Human trafficking in the context of war  In 2024 – 182 identified survivors. October 2025 – 292!</vt:lpstr>
      <vt:lpstr>Tendencies in human trafficking in Ukraine</vt:lpstr>
      <vt:lpstr>Respond of Caritas Ukraine</vt:lpstr>
      <vt:lpstr>Caritas Ukraine’s advocacy for protection of survivors </vt:lpstr>
      <vt:lpstr>Docudrama “Fragile Life” by Caritas Ukraine. Human Trafficking in War Time</vt:lpstr>
      <vt:lpstr>Results of Caritas Ukraine’s  counter trafficking activities (2024-2025) </vt:lpstr>
      <vt:lpstr>Cross border cooperation  (Ukraine, Romania, Moldova)</vt:lpstr>
      <vt:lpstr>Conclusions and recommendations</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f. Roman Khimii</dc:creator>
  <cp:lastModifiedBy>ACER</cp:lastModifiedBy>
  <cp:revision>68</cp:revision>
  <dcterms:created xsi:type="dcterms:W3CDTF">2024-06-10T11:18:53Z</dcterms:created>
  <dcterms:modified xsi:type="dcterms:W3CDTF">2025-11-13T11:58:04Z</dcterms:modified>
</cp:coreProperties>
</file>